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dovolena.jiznicechy.cz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dovolena.jiznicechy.cz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3E4634-8D20-4041-BEBD-364AF49518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88B2649-84DA-497F-B4FE-4C6BAEF17839}">
      <dgm:prSet/>
      <dgm:spPr/>
      <dgm:t>
        <a:bodyPr/>
        <a:lstStyle/>
        <a:p>
          <a:r>
            <a:rPr lang="cs-CZ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dovolena.jiznicechy.cz</a:t>
          </a:r>
          <a:endParaRPr lang="en-US" dirty="0">
            <a:solidFill>
              <a:schemeClr val="bg1"/>
            </a:solidFill>
          </a:endParaRPr>
        </a:p>
      </dgm:t>
    </dgm:pt>
    <dgm:pt modelId="{E95C5497-E8FD-4248-8008-8AFC02891EAD}" type="parTrans" cxnId="{4024508F-BD87-4F5F-ABA6-6B9AFF4B2934}">
      <dgm:prSet/>
      <dgm:spPr/>
      <dgm:t>
        <a:bodyPr/>
        <a:lstStyle/>
        <a:p>
          <a:endParaRPr lang="en-US"/>
        </a:p>
      </dgm:t>
    </dgm:pt>
    <dgm:pt modelId="{D3865454-3CB9-4A7A-8C65-133D4EB0F3B1}" type="sibTrans" cxnId="{4024508F-BD87-4F5F-ABA6-6B9AFF4B2934}">
      <dgm:prSet/>
      <dgm:spPr/>
      <dgm:t>
        <a:bodyPr/>
        <a:lstStyle/>
        <a:p>
          <a:endParaRPr lang="en-US"/>
        </a:p>
      </dgm:t>
    </dgm:pt>
    <dgm:pt modelId="{43644477-31CB-4C90-8E14-D71799598D44}">
      <dgm:prSet/>
      <dgm:spPr/>
      <dgm:t>
        <a:bodyPr/>
        <a:lstStyle/>
        <a:p>
          <a:r>
            <a:rPr lang="cs-CZ"/>
            <a:t>Bannerová reklama, PPC, RTB</a:t>
          </a:r>
          <a:endParaRPr lang="en-US"/>
        </a:p>
      </dgm:t>
    </dgm:pt>
    <dgm:pt modelId="{656648A2-707A-4601-8A72-096BAFA2318F}" type="parTrans" cxnId="{DE2A3F71-6144-4E5E-87DC-C966245E68D0}">
      <dgm:prSet/>
      <dgm:spPr/>
      <dgm:t>
        <a:bodyPr/>
        <a:lstStyle/>
        <a:p>
          <a:endParaRPr lang="en-US"/>
        </a:p>
      </dgm:t>
    </dgm:pt>
    <dgm:pt modelId="{7551596E-CB67-4AC9-BE6C-AF6E57977096}" type="sibTrans" cxnId="{DE2A3F71-6144-4E5E-87DC-C966245E68D0}">
      <dgm:prSet/>
      <dgm:spPr/>
      <dgm:t>
        <a:bodyPr/>
        <a:lstStyle/>
        <a:p>
          <a:endParaRPr lang="en-US"/>
        </a:p>
      </dgm:t>
    </dgm:pt>
    <dgm:pt modelId="{379FF120-1ABE-40F3-992C-21346B6AC663}">
      <dgm:prSet/>
      <dgm:spPr/>
      <dgm:t>
        <a:bodyPr/>
        <a:lstStyle/>
        <a:p>
          <a:r>
            <a:rPr lang="cs-CZ"/>
            <a:t>facebook, instagram, seznam, google </a:t>
          </a:r>
          <a:endParaRPr lang="en-US"/>
        </a:p>
      </dgm:t>
    </dgm:pt>
    <dgm:pt modelId="{D70182B5-8AF8-45E7-B4BF-646A0FE16A6E}" type="parTrans" cxnId="{3F4582ED-0C47-4724-8630-27B2F787C77C}">
      <dgm:prSet/>
      <dgm:spPr/>
      <dgm:t>
        <a:bodyPr/>
        <a:lstStyle/>
        <a:p>
          <a:endParaRPr lang="en-US"/>
        </a:p>
      </dgm:t>
    </dgm:pt>
    <dgm:pt modelId="{ACEA62F5-72D3-4969-8370-354356661711}" type="sibTrans" cxnId="{3F4582ED-0C47-4724-8630-27B2F787C77C}">
      <dgm:prSet/>
      <dgm:spPr/>
      <dgm:t>
        <a:bodyPr/>
        <a:lstStyle/>
        <a:p>
          <a:endParaRPr lang="en-US"/>
        </a:p>
      </dgm:t>
    </dgm:pt>
    <dgm:pt modelId="{59773ADB-D33A-45A9-B24B-93BC16214B0E}">
      <dgm:prSet/>
      <dgm:spPr/>
      <dgm:t>
        <a:bodyPr/>
        <a:lstStyle/>
        <a:p>
          <a:r>
            <a:rPr lang="cs-CZ"/>
            <a:t>nákladová hodnota 380 000 Kč</a:t>
          </a:r>
          <a:endParaRPr lang="en-US"/>
        </a:p>
      </dgm:t>
    </dgm:pt>
    <dgm:pt modelId="{C9376650-65C1-401D-BBCD-17E670282E67}" type="parTrans" cxnId="{E52D572D-6A8B-45EE-B472-950C8B0FFB93}">
      <dgm:prSet/>
      <dgm:spPr/>
      <dgm:t>
        <a:bodyPr/>
        <a:lstStyle/>
        <a:p>
          <a:endParaRPr lang="en-US"/>
        </a:p>
      </dgm:t>
    </dgm:pt>
    <dgm:pt modelId="{1DF43FA2-2BF1-4ED1-83ED-8D839B063DD1}" type="sibTrans" cxnId="{E52D572D-6A8B-45EE-B472-950C8B0FFB93}">
      <dgm:prSet/>
      <dgm:spPr/>
      <dgm:t>
        <a:bodyPr/>
        <a:lstStyle/>
        <a:p>
          <a:endParaRPr lang="en-US"/>
        </a:p>
      </dgm:t>
    </dgm:pt>
    <dgm:pt modelId="{5B7212F9-127B-43FE-8628-5B4DCF6EAEA5}" type="pres">
      <dgm:prSet presAssocID="{073E4634-8D20-4041-BEBD-364AF4951811}" presName="linear" presStyleCnt="0">
        <dgm:presLayoutVars>
          <dgm:animLvl val="lvl"/>
          <dgm:resizeHandles val="exact"/>
        </dgm:presLayoutVars>
      </dgm:prSet>
      <dgm:spPr/>
    </dgm:pt>
    <dgm:pt modelId="{12380A01-3CAC-4758-9E68-2F652B1E1A9E}" type="pres">
      <dgm:prSet presAssocID="{588B2649-84DA-497F-B4FE-4C6BAEF1783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73D7A74-F4D1-4455-9F07-B1D879992B3E}" type="pres">
      <dgm:prSet presAssocID="{D3865454-3CB9-4A7A-8C65-133D4EB0F3B1}" presName="spacer" presStyleCnt="0"/>
      <dgm:spPr/>
    </dgm:pt>
    <dgm:pt modelId="{ABD8A8F1-30A6-4834-8AAD-0DEF944FCA48}" type="pres">
      <dgm:prSet presAssocID="{43644477-31CB-4C90-8E14-D71799598D4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E86355F-47B7-4DD0-8D29-A9E452CC18A3}" type="pres">
      <dgm:prSet presAssocID="{7551596E-CB67-4AC9-BE6C-AF6E57977096}" presName="spacer" presStyleCnt="0"/>
      <dgm:spPr/>
    </dgm:pt>
    <dgm:pt modelId="{6E686C23-87C0-46E1-BEBF-7526F2EFB5FA}" type="pres">
      <dgm:prSet presAssocID="{379FF120-1ABE-40F3-992C-21346B6AC66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FC30FCE-4791-4D2D-B535-C5488DA26232}" type="pres">
      <dgm:prSet presAssocID="{ACEA62F5-72D3-4969-8370-354356661711}" presName="spacer" presStyleCnt="0"/>
      <dgm:spPr/>
    </dgm:pt>
    <dgm:pt modelId="{A34C31DF-6B50-4AF7-B14C-DD8DF7AE5493}" type="pres">
      <dgm:prSet presAssocID="{59773ADB-D33A-45A9-B24B-93BC16214B0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F387503-C06A-47FC-8490-20C1FD3D138A}" type="presOf" srcId="{588B2649-84DA-497F-B4FE-4C6BAEF17839}" destId="{12380A01-3CAC-4758-9E68-2F652B1E1A9E}" srcOrd="0" destOrd="0" presId="urn:microsoft.com/office/officeart/2005/8/layout/vList2"/>
    <dgm:cxn modelId="{8494EE20-0113-48F8-AF39-388B3FED0E83}" type="presOf" srcId="{43644477-31CB-4C90-8E14-D71799598D44}" destId="{ABD8A8F1-30A6-4834-8AAD-0DEF944FCA48}" srcOrd="0" destOrd="0" presId="urn:microsoft.com/office/officeart/2005/8/layout/vList2"/>
    <dgm:cxn modelId="{E52D572D-6A8B-45EE-B472-950C8B0FFB93}" srcId="{073E4634-8D20-4041-BEBD-364AF4951811}" destId="{59773ADB-D33A-45A9-B24B-93BC16214B0E}" srcOrd="3" destOrd="0" parTransId="{C9376650-65C1-401D-BBCD-17E670282E67}" sibTransId="{1DF43FA2-2BF1-4ED1-83ED-8D839B063DD1}"/>
    <dgm:cxn modelId="{DE2A3F71-6144-4E5E-87DC-C966245E68D0}" srcId="{073E4634-8D20-4041-BEBD-364AF4951811}" destId="{43644477-31CB-4C90-8E14-D71799598D44}" srcOrd="1" destOrd="0" parTransId="{656648A2-707A-4601-8A72-096BAFA2318F}" sibTransId="{7551596E-CB67-4AC9-BE6C-AF6E57977096}"/>
    <dgm:cxn modelId="{FE9DCE57-5720-4B10-A81E-D3B439B3334B}" type="presOf" srcId="{379FF120-1ABE-40F3-992C-21346B6AC663}" destId="{6E686C23-87C0-46E1-BEBF-7526F2EFB5FA}" srcOrd="0" destOrd="0" presId="urn:microsoft.com/office/officeart/2005/8/layout/vList2"/>
    <dgm:cxn modelId="{4024508F-BD87-4F5F-ABA6-6B9AFF4B2934}" srcId="{073E4634-8D20-4041-BEBD-364AF4951811}" destId="{588B2649-84DA-497F-B4FE-4C6BAEF17839}" srcOrd="0" destOrd="0" parTransId="{E95C5497-E8FD-4248-8008-8AFC02891EAD}" sibTransId="{D3865454-3CB9-4A7A-8C65-133D4EB0F3B1}"/>
    <dgm:cxn modelId="{D882D1A5-AB97-468E-9CD6-B34619E57DDA}" type="presOf" srcId="{073E4634-8D20-4041-BEBD-364AF4951811}" destId="{5B7212F9-127B-43FE-8628-5B4DCF6EAEA5}" srcOrd="0" destOrd="0" presId="urn:microsoft.com/office/officeart/2005/8/layout/vList2"/>
    <dgm:cxn modelId="{BC6B48EC-2300-49FB-91BD-1C8A7B464899}" type="presOf" srcId="{59773ADB-D33A-45A9-B24B-93BC16214B0E}" destId="{A34C31DF-6B50-4AF7-B14C-DD8DF7AE5493}" srcOrd="0" destOrd="0" presId="urn:microsoft.com/office/officeart/2005/8/layout/vList2"/>
    <dgm:cxn modelId="{3F4582ED-0C47-4724-8630-27B2F787C77C}" srcId="{073E4634-8D20-4041-BEBD-364AF4951811}" destId="{379FF120-1ABE-40F3-992C-21346B6AC663}" srcOrd="2" destOrd="0" parTransId="{D70182B5-8AF8-45E7-B4BF-646A0FE16A6E}" sibTransId="{ACEA62F5-72D3-4969-8370-354356661711}"/>
    <dgm:cxn modelId="{38548A27-A2F7-4992-98AE-D33EFF04990A}" type="presParOf" srcId="{5B7212F9-127B-43FE-8628-5B4DCF6EAEA5}" destId="{12380A01-3CAC-4758-9E68-2F652B1E1A9E}" srcOrd="0" destOrd="0" presId="urn:microsoft.com/office/officeart/2005/8/layout/vList2"/>
    <dgm:cxn modelId="{DEED98E3-D1FD-4E88-9CEB-86B61ED39BA8}" type="presParOf" srcId="{5B7212F9-127B-43FE-8628-5B4DCF6EAEA5}" destId="{773D7A74-F4D1-4455-9F07-B1D879992B3E}" srcOrd="1" destOrd="0" presId="urn:microsoft.com/office/officeart/2005/8/layout/vList2"/>
    <dgm:cxn modelId="{27548B5F-B20D-4CAA-B772-604E4BC119E0}" type="presParOf" srcId="{5B7212F9-127B-43FE-8628-5B4DCF6EAEA5}" destId="{ABD8A8F1-30A6-4834-8AAD-0DEF944FCA48}" srcOrd="2" destOrd="0" presId="urn:microsoft.com/office/officeart/2005/8/layout/vList2"/>
    <dgm:cxn modelId="{64078184-AD7A-4611-A324-9CD5051C03B2}" type="presParOf" srcId="{5B7212F9-127B-43FE-8628-5B4DCF6EAEA5}" destId="{CE86355F-47B7-4DD0-8D29-A9E452CC18A3}" srcOrd="3" destOrd="0" presId="urn:microsoft.com/office/officeart/2005/8/layout/vList2"/>
    <dgm:cxn modelId="{5BA49D06-AD12-4F75-BB49-977A464CE350}" type="presParOf" srcId="{5B7212F9-127B-43FE-8628-5B4DCF6EAEA5}" destId="{6E686C23-87C0-46E1-BEBF-7526F2EFB5FA}" srcOrd="4" destOrd="0" presId="urn:microsoft.com/office/officeart/2005/8/layout/vList2"/>
    <dgm:cxn modelId="{2AB03B0B-893C-4D5B-86B9-B05F107F0853}" type="presParOf" srcId="{5B7212F9-127B-43FE-8628-5B4DCF6EAEA5}" destId="{DFC30FCE-4791-4D2D-B535-C5488DA26232}" srcOrd="5" destOrd="0" presId="urn:microsoft.com/office/officeart/2005/8/layout/vList2"/>
    <dgm:cxn modelId="{A9115B36-1F0A-4A48-94AB-C2D604144400}" type="presParOf" srcId="{5B7212F9-127B-43FE-8628-5B4DCF6EAEA5}" destId="{A34C31DF-6B50-4AF7-B14C-DD8DF7AE549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80A01-3CAC-4758-9E68-2F652B1E1A9E}">
      <dsp:nvSpPr>
        <dsp:cNvPr id="0" name=""/>
        <dsp:cNvSpPr/>
      </dsp:nvSpPr>
      <dsp:spPr>
        <a:xfrm>
          <a:off x="0" y="71693"/>
          <a:ext cx="6263640" cy="12712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dovolena.jiznicechy.cz</a:t>
          </a:r>
          <a:endParaRPr lang="en-US" sz="3200" kern="1200" dirty="0">
            <a:solidFill>
              <a:schemeClr val="bg1"/>
            </a:solidFill>
          </a:endParaRPr>
        </a:p>
      </dsp:txBody>
      <dsp:txXfrm>
        <a:off x="62055" y="133748"/>
        <a:ext cx="6139530" cy="1147095"/>
      </dsp:txXfrm>
    </dsp:sp>
    <dsp:sp modelId="{ABD8A8F1-30A6-4834-8AAD-0DEF944FCA48}">
      <dsp:nvSpPr>
        <dsp:cNvPr id="0" name=""/>
        <dsp:cNvSpPr/>
      </dsp:nvSpPr>
      <dsp:spPr>
        <a:xfrm>
          <a:off x="0" y="1435058"/>
          <a:ext cx="6263640" cy="12712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Bannerová reklama, PPC, RTB</a:t>
          </a:r>
          <a:endParaRPr lang="en-US" sz="3200" kern="1200"/>
        </a:p>
      </dsp:txBody>
      <dsp:txXfrm>
        <a:off x="62055" y="1497113"/>
        <a:ext cx="6139530" cy="1147095"/>
      </dsp:txXfrm>
    </dsp:sp>
    <dsp:sp modelId="{6E686C23-87C0-46E1-BEBF-7526F2EFB5FA}">
      <dsp:nvSpPr>
        <dsp:cNvPr id="0" name=""/>
        <dsp:cNvSpPr/>
      </dsp:nvSpPr>
      <dsp:spPr>
        <a:xfrm>
          <a:off x="0" y="2798423"/>
          <a:ext cx="6263640" cy="12712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facebook, instagram, seznam, google </a:t>
          </a:r>
          <a:endParaRPr lang="en-US" sz="3200" kern="1200"/>
        </a:p>
      </dsp:txBody>
      <dsp:txXfrm>
        <a:off x="62055" y="2860478"/>
        <a:ext cx="6139530" cy="1147095"/>
      </dsp:txXfrm>
    </dsp:sp>
    <dsp:sp modelId="{A34C31DF-6B50-4AF7-B14C-DD8DF7AE5493}">
      <dsp:nvSpPr>
        <dsp:cNvPr id="0" name=""/>
        <dsp:cNvSpPr/>
      </dsp:nvSpPr>
      <dsp:spPr>
        <a:xfrm>
          <a:off x="0" y="4161789"/>
          <a:ext cx="6263640" cy="12712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nákladová hodnota 380 000 Kč</a:t>
          </a:r>
          <a:endParaRPr lang="en-US" sz="3200" kern="1200"/>
        </a:p>
      </dsp:txBody>
      <dsp:txXfrm>
        <a:off x="62055" y="4223844"/>
        <a:ext cx="6139530" cy="1147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98EA3D-AA16-4BE1-B29E-A8D4ECF6C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1486074-26D9-4DC3-8226-8AE403452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E47608-8F16-4E91-98F0-C8531EBD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C07339-F50F-4E54-9EF7-C3B393DF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65FA3D-2D00-4D04-B22F-5FF4CCB54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8803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EB04BC-BB75-4117-B2CC-F3C903BC6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97F3395-24FF-49CA-809F-63FBE9BD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28AE63-2281-4370-82F8-F34F0B37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0DD78D-069C-447B-9D57-C1E5F63F9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71F4CC2-7E47-4931-895B-15EE9B19C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18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FDCDA46-D1EF-4F1E-9EA9-CBC61F847E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8E0BD6D-50D0-4D4B-BA0D-2BD691F3D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778B4D-7E60-4133-BD1E-604B1912A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22C943-3284-421D-84B2-B4B299D7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7A86E38-AD4F-469D-8DEB-706214457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38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8881A6-6A19-409F-AA04-BDAEE375A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36F25A-D892-460C-8551-4ADF0D31C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BE919A-F620-4172-88CE-F87677400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16B14C-E97B-40A8-AE01-AA67BD6FB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C31389B-0E18-4052-888A-74F3ECA8B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4BB127-1918-4574-807C-7B6C6FC16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B26B704-9DB4-4ACA-A58C-CE188C30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108493-837B-42DC-A9C2-B676F8F32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BAF598-ABE5-4A51-9714-3CF5BEEDD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7186E5-C229-403B-BA52-3CBECADA0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5592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A5B53B-9662-4C6C-9E1E-EDD986EA7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3DD977-1435-40E3-8D9C-44CFC5F05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917C1F-5E62-4D20-AEB6-9585C366B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06D45D-3967-4814-AC0E-2AEB70D8E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3CA0573-D73F-40CB-8B39-89A9107B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4A5CE9-89E8-4937-B1F3-27E507DA1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7167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29CA06-D109-4E8F-B0AF-BEF25316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9BF4496-D95A-425C-84C4-F2473AF81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3221A1F-F82D-48A8-98EA-3DE4D5821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E63A3C-38C0-4AE1-A5D6-AD21E04717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0EAC830-E76A-451E-AF06-1DECDAEC02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FCB74D0-1905-4883-A7A9-A20DDD90E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6C9AA6A-799D-4A4E-B6F9-A9C21A449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F4B2D43-158D-40AB-9114-85961F8AD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69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154F19-290C-4418-A361-5872E5A2D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D92251B-CF78-4659-816D-315C97F17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50F2F1-993F-4804-80AC-541A5EF1C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CF2EEC6-CE5E-4B65-9C3B-696F16BEB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056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74D6F08-5F7F-446D-985D-A4E6E79F6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3CE0475-B47D-490D-BE7F-257BA9807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C7BD14-7A9C-4E49-98A1-DEC5B4338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31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2337D6-9626-42BF-ABA7-A0085D62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4DCDB0-AD3D-4DF5-9FEE-9D5CECAD9A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DE8ED4A-EE22-4F36-8FBB-D48F7174E2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FED114-7F23-4F77-9367-F123A297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AA2D51-C787-427F-B923-46C4F1B4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7E959DB-A908-4530-9ED6-2C41E3ED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971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AD8551-1512-4956-8C80-997AF81B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BB7A26-E6E8-4160-B62A-D0A782028D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035482-9A5A-4C79-A118-D44F24454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0F1EB6B-75F7-45F7-8DE3-69302EBD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DAE7E11-4EF7-4F9B-99D7-46045F46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74B2FD3-2E78-492E-989A-E9497EC4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3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F2D061B-6007-40C7-9181-5CFD179A6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2C21144-C7E6-403B-8CD5-39EA45440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435837C-78B7-46B1-8135-8CCFF2015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DC85C-F051-4791-BF65-82EBC6725998}" type="datetimeFigureOut">
              <a:rPr lang="cs-CZ" smtClean="0"/>
              <a:t>01.09.2021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79104EB-D0CD-405D-97CB-2C5200BAAC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9B263A-87AE-436A-BB6E-C0952836AC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A8DE9-1700-492F-8CD6-DBD1FB2715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8742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23DE-6417-4E42-997F-4AC79BFB17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0173" y="2606607"/>
            <a:ext cx="10376451" cy="1342542"/>
          </a:xfrm>
        </p:spPr>
        <p:txBody>
          <a:bodyPr>
            <a:noAutofit/>
          </a:bodyPr>
          <a:lstStyle/>
          <a:p>
            <a:r>
              <a:rPr lang="cs-CZ" sz="7200" b="1" dirty="0">
                <a:solidFill>
                  <a:srgbClr val="0070C0"/>
                </a:solidFill>
              </a:rPr>
              <a:t>Dovolená v jižních Čechách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2B420C-CB30-4044-AC70-EEA9B8E5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8" y="1621219"/>
            <a:ext cx="7205472" cy="69494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6FEBB72-11EC-4E4B-AECF-45499FBAE8A1}"/>
              </a:ext>
            </a:extLst>
          </p:cNvPr>
          <p:cNvSpPr txBox="1"/>
          <p:nvPr/>
        </p:nvSpPr>
        <p:spPr>
          <a:xfrm>
            <a:off x="10402957" y="6215269"/>
            <a:ext cx="1616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Tisková konference </a:t>
            </a:r>
          </a:p>
          <a:p>
            <a:pPr algn="r"/>
            <a:r>
              <a:rPr lang="cs-CZ" sz="1400" dirty="0"/>
              <a:t>1. 9. 2021</a:t>
            </a:r>
          </a:p>
        </p:txBody>
      </p:sp>
    </p:spTree>
    <p:extLst>
      <p:ext uri="{BB962C8B-B14F-4D97-AF65-F5344CB8AC3E}">
        <p14:creationId xmlns:p14="http://schemas.microsoft.com/office/powerpoint/2010/main" val="344500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93FF79-EAF6-44B1-84A9-688663904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600" b="1" dirty="0">
                <a:solidFill>
                  <a:srgbClr val="002060"/>
                </a:solidFill>
              </a:rPr>
              <a:t>www.dovolena.jiznicechy.cz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126F1D-671E-482F-8DA3-1B1C1E7F7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2082897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cs-CZ" sz="2800" b="1" dirty="0">
                <a:solidFill>
                  <a:srgbClr val="002060"/>
                </a:solidFill>
              </a:rPr>
              <a:t>HLAVNÍ CENA</a:t>
            </a:r>
          </a:p>
          <a:p>
            <a:pPr marL="0" indent="0">
              <a:buNone/>
            </a:pPr>
            <a:r>
              <a:rPr lang="cs-CZ" sz="2800" dirty="0"/>
              <a:t>výhra dovolené na rok 2022 v hodnotě 20 000 Kč (výběr ze všech uplatněných voucherů v roce 2021)</a:t>
            </a:r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r>
              <a:rPr lang="cs-CZ" sz="2800" b="1" dirty="0">
                <a:solidFill>
                  <a:srgbClr val="002060"/>
                </a:solidFill>
              </a:rPr>
              <a:t>TÝDENNÍ CENA</a:t>
            </a:r>
          </a:p>
          <a:p>
            <a:pPr marL="0" indent="0">
              <a:buNone/>
            </a:pPr>
            <a:r>
              <a:rPr lang="cs-CZ" dirty="0"/>
              <a:t>9x </a:t>
            </a:r>
            <a:r>
              <a:rPr lang="cs-CZ" sz="2800" dirty="0"/>
              <a:t>zaplacení rezervované dovolené v turistické oblasti, jejíž týden probíhá, max. do 10 000 Kč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 descr="Obsah obrázku nástroj, nůžky&#10;&#10;Popis byl vytvořen automaticky">
            <a:extLst>
              <a:ext uri="{FF2B5EF4-FFF2-40B4-BE49-F238E27FC236}">
                <a16:creationId xmlns:a16="http://schemas.microsoft.com/office/drawing/2014/main" id="{07B7F68D-1CFD-4B78-ADC7-59100B17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309" y="1269542"/>
            <a:ext cx="409113" cy="842291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595B6CA3-CCBF-4922-B846-DEE05E5156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0765" y="5827139"/>
            <a:ext cx="2761235" cy="103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6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Zástupný obsah 4" descr="Obsah obrázku text, strom, obloha, exteriér&#10;&#10;Popis byl vytvořen automaticky">
            <a:extLst>
              <a:ext uri="{FF2B5EF4-FFF2-40B4-BE49-F238E27FC236}">
                <a16:creationId xmlns:a16="http://schemas.microsoft.com/office/drawing/2014/main" id="{C24DC4DC-0E57-402E-90E2-889C33F53A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088" y="643468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45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260FF5-E36B-4A4B-88EC-EE5882EB0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cs-CZ" sz="5100">
                <a:solidFill>
                  <a:schemeClr val="accent5"/>
                </a:solidFill>
              </a:rPr>
              <a:t>Dovolená v jižních Čechách</a:t>
            </a:r>
            <a:br>
              <a:rPr lang="cs-CZ" sz="5100">
                <a:solidFill>
                  <a:schemeClr val="accent5"/>
                </a:solidFill>
              </a:rPr>
            </a:br>
            <a:r>
              <a:rPr lang="cs-CZ" sz="5100">
                <a:solidFill>
                  <a:schemeClr val="accent5"/>
                </a:solidFill>
              </a:rPr>
              <a:t>Marketingová komunikace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1A4286F-42BE-4103-8F16-0876971A14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222074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5156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0811DC-622C-4357-B663-EA83E6431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 sz="3700"/>
              <a:t>Dovolená v jižních Čechách</a:t>
            </a:r>
            <a:br>
              <a:rPr lang="cs-CZ" sz="3700"/>
            </a:br>
            <a:r>
              <a:rPr lang="cs-CZ" sz="3700"/>
              <a:t>Soutěž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D26137-3B14-400E-86A1-21F1A770E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dirty="0"/>
              <a:t>hlavní</a:t>
            </a:r>
            <a:r>
              <a:rPr lang="cs-CZ" sz="2000" b="1" i="0" dirty="0">
                <a:effectLst/>
                <a:latin typeface="raleway"/>
              </a:rPr>
              <a:t> </a:t>
            </a:r>
            <a:r>
              <a:rPr lang="cs-CZ" sz="2000" dirty="0"/>
              <a:t>cena: výhra dovolené na rok 2022 v hodnotě 20 000 Kč (výběr ze všech uplatněných voucherů v roce 2021)</a:t>
            </a:r>
          </a:p>
          <a:p>
            <a:r>
              <a:rPr lang="cs-CZ" sz="2000" dirty="0"/>
              <a:t>týdenní cena: zaplacení rezervované dovolené v turistické oblasti, jejíž týden probíhá, max. do 10 000 Kč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582A22B-B9CF-443E-B172-74A1512D4F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720338"/>
              </p:ext>
            </p:extLst>
          </p:nvPr>
        </p:nvGraphicFramePr>
        <p:xfrm>
          <a:off x="5405862" y="1107211"/>
          <a:ext cx="6019331" cy="464034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99432">
                  <a:extLst>
                    <a:ext uri="{9D8B030D-6E8A-4147-A177-3AD203B41FA5}">
                      <a16:colId xmlns:a16="http://schemas.microsoft.com/office/drawing/2014/main" val="2024586424"/>
                    </a:ext>
                  </a:extLst>
                </a:gridCol>
                <a:gridCol w="3419899">
                  <a:extLst>
                    <a:ext uri="{9D8B030D-6E8A-4147-A177-3AD203B41FA5}">
                      <a16:colId xmlns:a16="http://schemas.microsoft.com/office/drawing/2014/main" val="947360957"/>
                    </a:ext>
                  </a:extLst>
                </a:gridCol>
              </a:tblGrid>
              <a:tr h="560596">
                <a:tc>
                  <a:txBody>
                    <a:bodyPr/>
                    <a:lstStyle/>
                    <a:p>
                      <a:pPr rtl="0" fontAlgn="b"/>
                      <a:r>
                        <a:rPr lang="cs-CZ" sz="2800" b="1" cap="none" spc="30">
                          <a:solidFill>
                            <a:schemeClr val="tx1"/>
                          </a:solidFill>
                          <a:effectLst/>
                        </a:rPr>
                        <a:t>Týden</a:t>
                      </a:r>
                    </a:p>
                  </a:txBody>
                  <a:tcPr marL="0" marR="16094" marT="33528" marB="3352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800" b="1" cap="none" spc="30">
                          <a:solidFill>
                            <a:schemeClr val="tx1"/>
                          </a:solidFill>
                          <a:effectLst/>
                        </a:rPr>
                        <a:t>TO</a:t>
                      </a:r>
                    </a:p>
                  </a:txBody>
                  <a:tcPr marL="0" marR="16094" marT="33528" marB="33528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66797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6. - 12.9.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Český Krumlov region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838227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13. - 19.9.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Toulava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52169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20. - 26.9.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Třeboňsko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6911029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27.9. - 3.10.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Písecko-Blatensko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767404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4. - 10.10.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Lipensko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54861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11. - 17.10.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Novohradsko-Doudlebsko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288465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18.-24.10.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Šumavsko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5306000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25.-31.10.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Česká Kanada</a:t>
                      </a:r>
                    </a:p>
                  </a:txBody>
                  <a:tcPr marL="80468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29326"/>
                  </a:ext>
                </a:extLst>
              </a:tr>
              <a:tr h="453305"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1.-7.11.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cs-CZ" sz="2100" cap="none" spc="0">
                          <a:solidFill>
                            <a:schemeClr val="tx1"/>
                          </a:solidFill>
                          <a:effectLst/>
                        </a:rPr>
                        <a:t>Budějovicko</a:t>
                      </a:r>
                    </a:p>
                  </a:txBody>
                  <a:tcPr marL="0" marR="50293" marT="33528" marB="33528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420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003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3743850-90B4-4662-949C-1BC70A02F6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68" y="643467"/>
            <a:ext cx="10175464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53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25437524-5678-4FB6-9B2F-0FABF14397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166198"/>
            <a:ext cx="10905066" cy="45256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493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970B0A5-CB41-4292-AC45-1E950BED07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70779"/>
            <a:ext cx="10905066" cy="471644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10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53A1FB7-2197-4EAB-87E5-AAB7ABFB8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61616"/>
            <a:ext cx="10905066" cy="433476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37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B7CD2D-4719-4C14-B575-0D159F78C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8076" y="4498025"/>
            <a:ext cx="4235396" cy="2055537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/>
              <a:t>Jihočeská centrála cestovního ruchu</a:t>
            </a:r>
          </a:p>
          <a:p>
            <a:pPr marL="0" indent="0">
              <a:buNone/>
            </a:pPr>
            <a:r>
              <a:rPr lang="cs-CZ" sz="2000" dirty="0"/>
              <a:t>B. Němcové 1824/8</a:t>
            </a:r>
            <a:br>
              <a:rPr lang="cs-CZ" sz="2000" dirty="0"/>
            </a:br>
            <a:r>
              <a:rPr lang="cs-CZ" sz="2000" dirty="0"/>
              <a:t>370 01 České Budějovice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CE7CF9B-219A-4710-9566-0F66B0578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528" y="3331130"/>
            <a:ext cx="7205472" cy="69494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5DB859B-D2F4-4845-98BE-E6F79DB263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02541"/>
            <a:ext cx="1248357" cy="1518620"/>
          </a:xfrm>
          <a:prstGeom prst="rect">
            <a:avLst/>
          </a:prstGeom>
        </p:spPr>
      </p:pic>
      <p:pic>
        <p:nvPicPr>
          <p:cNvPr id="13" name="Obrázek 12" descr="Obsah obrázku nástroj, nůžky&#10;&#10;Popis byl vytvořen automaticky">
            <a:extLst>
              <a:ext uri="{FF2B5EF4-FFF2-40B4-BE49-F238E27FC236}">
                <a16:creationId xmlns:a16="http://schemas.microsoft.com/office/drawing/2014/main" id="{4F3CF39C-1C61-4AF9-9D29-F03CF6A64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4165" y="0"/>
            <a:ext cx="647700" cy="1333500"/>
          </a:xfrm>
          <a:prstGeom prst="rect">
            <a:avLst/>
          </a:prstGeom>
        </p:spPr>
      </p:pic>
      <p:pic>
        <p:nvPicPr>
          <p:cNvPr id="15" name="Obrázek 14" descr="Obsah obrázku text&#10;&#10;Popis byl vytvořen automaticky">
            <a:extLst>
              <a:ext uri="{FF2B5EF4-FFF2-40B4-BE49-F238E27FC236}">
                <a16:creationId xmlns:a16="http://schemas.microsoft.com/office/drawing/2014/main" id="{5C26B417-E427-42C6-BA7D-9079F1862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8382" y="874123"/>
            <a:ext cx="4995236" cy="186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37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208</Words>
  <Application>Microsoft Office PowerPoint</Application>
  <PresentationFormat>Širokoúhlá obrazovka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Motiv Office</vt:lpstr>
      <vt:lpstr>Dovolená v jižních Čechách</vt:lpstr>
      <vt:lpstr>Prezentace aplikace PowerPoint</vt:lpstr>
      <vt:lpstr>Dovolená v jižních Čechách Marketingová komunikace</vt:lpstr>
      <vt:lpstr>Dovolená v jižních Čechách Soutěž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www.dovolena.jiznicechy.cz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Dovolená v jižních Čechách</dc:title>
  <dc:creator>Klára Polášková</dc:creator>
  <cp:lastModifiedBy>Klára Polášková</cp:lastModifiedBy>
  <cp:revision>3</cp:revision>
  <cp:lastPrinted>2021-09-01T07:01:13Z</cp:lastPrinted>
  <dcterms:created xsi:type="dcterms:W3CDTF">2021-08-30T12:46:23Z</dcterms:created>
  <dcterms:modified xsi:type="dcterms:W3CDTF">2021-09-01T07:03:02Z</dcterms:modified>
</cp:coreProperties>
</file>