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9.xlsx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4.xlsx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5.xlsx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6.xlsx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7.xlsx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List_aplikace_Microsoft_Excel8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8132860422629746"/>
          <c:y val="5.6610146222785783E-2"/>
          <c:w val="0.71583132465364863"/>
          <c:h val="0.856486600191201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Business flyers (N=490) </c:v>
                </c:pt>
              </c:strCache>
            </c:strRef>
          </c:tx>
          <c:spPr>
            <a:solidFill>
              <a:srgbClr val="086788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DFA-41BE-9402-CB6959F9AD5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DFA-41BE-9402-CB6959F9AD5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DFA-41BE-9402-CB6959F9AD5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DFA-41BE-9402-CB6959F9AD5B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DFA-41BE-9402-CB6959F9AD5B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6DFA-41BE-9402-CB6959F9AD5B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6DFA-41BE-9402-CB6959F9AD5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6DFA-41BE-9402-CB6959F9AD5B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6DFA-41BE-9402-CB6959F9AD5B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6DFA-41BE-9402-CB6959F9AD5B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6DFA-41BE-9402-CB6959F9AD5B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6DFA-41BE-9402-CB6959F9AD5B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Cestování (po ČR i do zahraničí)</c:v>
                </c:pt>
                <c:pt idx="1">
                  <c:v>Návštěvy restaurací, kaváren a barů</c:v>
                </c:pt>
                <c:pt idx="2">
                  <c:v>Kultura (kina, divadla, muzea, výstavy, koncerty aj.)</c:v>
                </c:pt>
                <c:pt idx="3">
                  <c:v>Setkávání s rodinou a přáteli</c:v>
                </c:pt>
                <c:pt idx="4">
                  <c:v>Sport (venkovní/vnitřní sportoviště, fitness, sportovní utkání aj.)</c:v>
                </c:pt>
                <c:pt idx="5">
                  <c:v>Služby (kadeřnictví a holičství, kosmetika, masáže aj.)</c:v>
                </c:pt>
                <c:pt idx="6">
                  <c:v>Nakupování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71</c:v>
                </c:pt>
                <c:pt idx="1">
                  <c:v>49.8</c:v>
                </c:pt>
                <c:pt idx="2">
                  <c:v>45.5</c:v>
                </c:pt>
                <c:pt idx="3">
                  <c:v>42.4</c:v>
                </c:pt>
                <c:pt idx="4">
                  <c:v>33.5</c:v>
                </c:pt>
                <c:pt idx="5">
                  <c:v>23.7</c:v>
                </c:pt>
                <c:pt idx="6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DFA-41BE-9402-CB6959F9AD5B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Frequent flyers (N=566)</c:v>
                </c:pt>
              </c:strCache>
            </c:strRef>
          </c:tx>
          <c:spPr>
            <a:solidFill>
              <a:srgbClr val="1A936F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Cestování (po ČR i do zahraničí)</c:v>
                </c:pt>
                <c:pt idx="1">
                  <c:v>Návštěvy restaurací, kaváren a barů</c:v>
                </c:pt>
                <c:pt idx="2">
                  <c:v>Kultura (kina, divadla, muzea, výstavy, koncerty aj.)</c:v>
                </c:pt>
                <c:pt idx="3">
                  <c:v>Setkávání s rodinou a přáteli</c:v>
                </c:pt>
                <c:pt idx="4">
                  <c:v>Sport (venkovní/vnitřní sportoviště, fitness, sportovní utkání aj.)</c:v>
                </c:pt>
                <c:pt idx="5">
                  <c:v>Služby (kadeřnictví a holičství, kosmetika, masáže aj.)</c:v>
                </c:pt>
                <c:pt idx="6">
                  <c:v>Nakupování</c:v>
                </c:pt>
              </c:strCache>
            </c:strRef>
          </c:cat>
          <c:val>
            <c:numRef>
              <c:f>List1!$C$2:$C$8</c:f>
              <c:numCache>
                <c:formatCode>General</c:formatCode>
                <c:ptCount val="7"/>
                <c:pt idx="0">
                  <c:v>81.099999999999994</c:v>
                </c:pt>
                <c:pt idx="1">
                  <c:v>52.1</c:v>
                </c:pt>
                <c:pt idx="2">
                  <c:v>46.1</c:v>
                </c:pt>
                <c:pt idx="3">
                  <c:v>39.9</c:v>
                </c:pt>
                <c:pt idx="4">
                  <c:v>28.6</c:v>
                </c:pt>
                <c:pt idx="5">
                  <c:v>23.1</c:v>
                </c:pt>
                <c:pt idx="6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DFA-41BE-9402-CB6959F9AD5B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Non-frequent flyers (N=516)</c:v>
                </c:pt>
              </c:strCache>
            </c:strRef>
          </c:tx>
          <c:spPr>
            <a:solidFill>
              <a:srgbClr val="EFC258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Cestování (po ČR i do zahraničí)</c:v>
                </c:pt>
                <c:pt idx="1">
                  <c:v>Návštěvy restaurací, kaváren a barů</c:v>
                </c:pt>
                <c:pt idx="2">
                  <c:v>Kultura (kina, divadla, muzea, výstavy, koncerty aj.)</c:v>
                </c:pt>
                <c:pt idx="3">
                  <c:v>Setkávání s rodinou a přáteli</c:v>
                </c:pt>
                <c:pt idx="4">
                  <c:v>Sport (venkovní/vnitřní sportoviště, fitness, sportovní utkání aj.)</c:v>
                </c:pt>
                <c:pt idx="5">
                  <c:v>Služby (kadeřnictví a holičství, kosmetika, masáže aj.)</c:v>
                </c:pt>
                <c:pt idx="6">
                  <c:v>Nakupování</c:v>
                </c:pt>
              </c:strCache>
            </c:strRef>
          </c:cat>
          <c:val>
            <c:numRef>
              <c:f>List1!$D$2:$D$8</c:f>
              <c:numCache>
                <c:formatCode>General</c:formatCode>
                <c:ptCount val="7"/>
                <c:pt idx="0">
                  <c:v>67.099999999999994</c:v>
                </c:pt>
                <c:pt idx="1">
                  <c:v>51.9</c:v>
                </c:pt>
                <c:pt idx="2">
                  <c:v>44.8</c:v>
                </c:pt>
                <c:pt idx="3">
                  <c:v>42.2</c:v>
                </c:pt>
                <c:pt idx="4">
                  <c:v>28.3</c:v>
                </c:pt>
                <c:pt idx="5">
                  <c:v>30.2</c:v>
                </c:pt>
                <c:pt idx="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DFA-41BE-9402-CB6959F9AD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7"/>
        <c:overlap val="-37"/>
        <c:axId val="236647552"/>
        <c:axId val="236649088"/>
      </c:barChart>
      <c:catAx>
        <c:axId val="236647552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extTo"/>
        <c:crossAx val="236649088"/>
        <c:crosses val="autoZero"/>
        <c:auto val="1"/>
        <c:lblAlgn val="ctr"/>
        <c:lblOffset val="100"/>
        <c:noMultiLvlLbl val="0"/>
      </c:catAx>
      <c:valAx>
        <c:axId val="236649088"/>
        <c:scaling>
          <c:orientation val="minMax"/>
          <c:max val="100"/>
          <c:min val="0"/>
        </c:scaling>
        <c:delete val="1"/>
        <c:axPos val="t"/>
        <c:majorGridlines>
          <c:spPr>
            <a:ln w="9525">
              <a:solidFill>
                <a:srgbClr val="D5D0C4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236647552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61837998635723102"/>
          <c:y val="0.54549189330057146"/>
          <c:w val="0.35505217739590467"/>
          <c:h val="0.28253867202769867"/>
        </c:manualLayout>
      </c:layout>
      <c:overlay val="0"/>
      <c:txPr>
        <a:bodyPr/>
        <a:lstStyle/>
        <a:p>
          <a:pPr>
            <a:defRPr sz="14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7067638788798542"/>
          <c:y val="0"/>
          <c:w val="0.7674762704339495"/>
          <c:h val="0.898550595968335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Chci letecky cestovat bez ohledu na zavedená opatření</c:v>
                </c:pt>
              </c:strCache>
            </c:strRef>
          </c:tx>
          <c:spPr>
            <a:solidFill>
              <a:srgbClr val="1A936F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Total</c:v>
                </c:pt>
                <c:pt idx="1">
                  <c:v>Business flyers</c:v>
                </c:pt>
                <c:pt idx="2">
                  <c:v>Frequent flyers</c:v>
                </c:pt>
                <c:pt idx="3">
                  <c:v>Non-frequent flyers</c:v>
                </c:pt>
              </c:strCache>
            </c:strRef>
          </c:cat>
          <c:val>
            <c:numRef>
              <c:f>List1!$B$2:$B$5</c:f>
              <c:numCache>
                <c:formatCode>0</c:formatCode>
                <c:ptCount val="4"/>
                <c:pt idx="0">
                  <c:v>29.5</c:v>
                </c:pt>
                <c:pt idx="1">
                  <c:v>39</c:v>
                </c:pt>
                <c:pt idx="2">
                  <c:v>39.799999999999997</c:v>
                </c:pt>
                <c:pt idx="3">
                  <c:v>26.2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C7-4412-A13A-32C2D7E05566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Chci letecky cestovat, ale pouze v případě zavedení ochranných opatření</c:v>
                </c:pt>
              </c:strCache>
            </c:strRef>
          </c:tx>
          <c:spPr>
            <a:solidFill>
              <a:schemeClr val="accent2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Total</c:v>
                </c:pt>
                <c:pt idx="1">
                  <c:v>Business flyers</c:v>
                </c:pt>
                <c:pt idx="2">
                  <c:v>Frequent flyers</c:v>
                </c:pt>
                <c:pt idx="3">
                  <c:v>Non-frequent flyers</c:v>
                </c:pt>
              </c:strCache>
            </c:strRef>
          </c:cat>
          <c:val>
            <c:numRef>
              <c:f>List1!$C$2:$C$5</c:f>
              <c:numCache>
                <c:formatCode>0</c:formatCode>
                <c:ptCount val="4"/>
                <c:pt idx="0">
                  <c:v>38</c:v>
                </c:pt>
                <c:pt idx="1">
                  <c:v>42.4</c:v>
                </c:pt>
                <c:pt idx="2">
                  <c:v>36.299999999999997</c:v>
                </c:pt>
                <c:pt idx="3">
                  <c:v>36.9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C7-4412-A13A-32C2D7E05566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Nechci vůbec letecky cestovat</c:v>
                </c:pt>
              </c:strCache>
            </c:strRef>
          </c:tx>
          <c:spPr>
            <a:solidFill>
              <a:srgbClr val="AF4248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Total</c:v>
                </c:pt>
                <c:pt idx="1">
                  <c:v>Business flyers</c:v>
                </c:pt>
                <c:pt idx="2">
                  <c:v>Frequent flyers</c:v>
                </c:pt>
                <c:pt idx="3">
                  <c:v>Non-frequent flyers</c:v>
                </c:pt>
              </c:strCache>
            </c:strRef>
          </c:cat>
          <c:val>
            <c:numRef>
              <c:f>List1!$D$2:$D$5</c:f>
              <c:numCache>
                <c:formatCode>0</c:formatCode>
                <c:ptCount val="4"/>
                <c:pt idx="0">
                  <c:v>32.4</c:v>
                </c:pt>
                <c:pt idx="1">
                  <c:v>18.600000000000001</c:v>
                </c:pt>
                <c:pt idx="2">
                  <c:v>24</c:v>
                </c:pt>
                <c:pt idx="3">
                  <c:v>36.9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C7-4412-A13A-32C2D7E05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6"/>
        <c:overlap val="100"/>
        <c:axId val="244770304"/>
        <c:axId val="244771840"/>
      </c:barChart>
      <c:catAx>
        <c:axId val="244770304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244771840"/>
        <c:crosses val="autoZero"/>
        <c:auto val="1"/>
        <c:lblAlgn val="ctr"/>
        <c:lblOffset val="100"/>
        <c:noMultiLvlLbl val="0"/>
      </c:catAx>
      <c:valAx>
        <c:axId val="244771840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244770304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9008257273020409E-2"/>
          <c:y val="0.8297245812941938"/>
          <c:w val="0.9804141049875067"/>
          <c:h val="0.1059265362926219"/>
        </c:manualLayout>
      </c:layout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014362574072916"/>
          <c:y val="0"/>
          <c:w val="0.83985637425927084"/>
          <c:h val="0.6993007219367053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Ano, vycestoval(a) bych okamžitě</c:v>
                </c:pt>
              </c:strCache>
            </c:strRef>
          </c:tx>
          <c:spPr>
            <a:solidFill>
              <a:srgbClr val="226C5E"/>
            </a:solidFill>
            <a:ln w="28575">
              <a:solidFill>
                <a:schemeClr val="bg1"/>
              </a:solidFill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3. etapa</c:v>
                </c:pt>
                <c:pt idx="1">
                  <c:v>2. etapa</c:v>
                </c:pt>
                <c:pt idx="2">
                  <c:v>1. etapa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45.2</c:v>
                </c:pt>
                <c:pt idx="1">
                  <c:v>44</c:v>
                </c:pt>
                <c:pt idx="2" formatCode="0">
                  <c:v>34.1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6B-481A-AFAF-8BA812C1D8D1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Raději bych vycestoval(a) až za nějakou dobu (1-2 měsíce)</c:v>
                </c:pt>
              </c:strCache>
            </c:strRef>
          </c:tx>
          <c:spPr>
            <a:solidFill>
              <a:srgbClr val="EFC258"/>
            </a:solidFill>
            <a:ln w="28575">
              <a:solidFill>
                <a:schemeClr val="bg1"/>
              </a:solidFill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3. etapa</c:v>
                </c:pt>
                <c:pt idx="1">
                  <c:v>2. etapa</c:v>
                </c:pt>
                <c:pt idx="2">
                  <c:v>1. etapa</c:v>
                </c:pt>
              </c:strCache>
            </c:strRef>
          </c:cat>
          <c:val>
            <c:numRef>
              <c:f>List1!$C$2:$C$4</c:f>
              <c:numCache>
                <c:formatCode>General</c:formatCode>
                <c:ptCount val="3"/>
                <c:pt idx="0">
                  <c:v>39.700000000000003</c:v>
                </c:pt>
                <c:pt idx="1">
                  <c:v>33.200000000000003</c:v>
                </c:pt>
                <c:pt idx="2" formatCode="0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6B-481A-AFAF-8BA812C1D8D1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C00000"/>
            </a:solidFill>
            <a:ln w="28575">
              <a:solidFill>
                <a:schemeClr val="bg1"/>
              </a:solidFill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3. etapa</c:v>
                </c:pt>
                <c:pt idx="1">
                  <c:v>2. etapa</c:v>
                </c:pt>
                <c:pt idx="2">
                  <c:v>1. etapa</c:v>
                </c:pt>
              </c:strCache>
            </c:strRef>
          </c:cat>
          <c:val>
            <c:numRef>
              <c:f>List1!$D$2:$D$4</c:f>
              <c:numCache>
                <c:formatCode>General</c:formatCode>
                <c:ptCount val="3"/>
                <c:pt idx="0">
                  <c:v>15.1</c:v>
                </c:pt>
                <c:pt idx="1">
                  <c:v>22.8</c:v>
                </c:pt>
                <c:pt idx="2" formatCode="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6B-481A-AFAF-8BA812C1D8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overlap val="100"/>
        <c:axId val="130269568"/>
        <c:axId val="130271104"/>
      </c:barChart>
      <c:catAx>
        <c:axId val="13026956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noFill/>
          </a:ln>
        </c:spPr>
        <c:txPr>
          <a:bodyPr anchor="ctr" anchorCtr="1"/>
          <a:lstStyle/>
          <a:p>
            <a:pPr algn="ctr">
              <a:defRPr lang="cs-CZ" sz="1500" b="0" i="0" u="none" strike="noStrike" kern="1200" baseline="0">
                <a:solidFill>
                  <a:srgbClr val="3F3F3F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0271104"/>
        <c:crosses val="autoZero"/>
        <c:auto val="1"/>
        <c:lblAlgn val="ctr"/>
        <c:lblOffset val="100"/>
        <c:noMultiLvlLbl val="0"/>
      </c:catAx>
      <c:valAx>
        <c:axId val="1302711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13026956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8.260681181837308E-2"/>
          <c:y val="0.72194656410063263"/>
          <c:w val="0.90817515311678498"/>
          <c:h val="6.955264395601761E-2"/>
        </c:manualLayout>
      </c:layout>
      <c:overlay val="0"/>
      <c:txPr>
        <a:bodyPr/>
        <a:lstStyle/>
        <a:p>
          <a:pPr>
            <a:defRPr sz="1200">
              <a:solidFill>
                <a:srgbClr val="3F3F3F"/>
              </a:solidFill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416867534635143"/>
          <c:y val="3.135032482843652E-2"/>
          <c:w val="0.71583132465364863"/>
          <c:h val="0.856486600191201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spPr>
            <a:solidFill>
              <a:srgbClr val="086788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4516E"/>
              </a:solidFill>
            </c:spPr>
            <c:extLst>
              <c:ext xmlns:c16="http://schemas.microsoft.com/office/drawing/2014/chart" uri="{C3380CC4-5D6E-409C-BE32-E72D297353CC}">
                <c16:uniqueId val="{00000001-9D14-468E-8605-0E55171037F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D14-468E-8605-0E55171037F0}"/>
              </c:ext>
            </c:extLst>
          </c:dPt>
          <c:dPt>
            <c:idx val="2"/>
            <c:invertIfNegative val="0"/>
            <c:bubble3D val="0"/>
            <c:spPr>
              <a:solidFill>
                <a:srgbClr val="4191B2"/>
              </a:solidFill>
            </c:spPr>
            <c:extLst>
              <c:ext xmlns:c16="http://schemas.microsoft.com/office/drawing/2014/chart" uri="{C3380CC4-5D6E-409C-BE32-E72D297353CC}">
                <c16:uniqueId val="{00000004-9D14-468E-8605-0E55171037F0}"/>
              </c:ext>
            </c:extLst>
          </c:dPt>
          <c:dPt>
            <c:idx val="3"/>
            <c:invertIfNegative val="0"/>
            <c:bubble3D val="0"/>
            <c:spPr>
              <a:solidFill>
                <a:srgbClr val="1A936F"/>
              </a:solidFill>
            </c:spPr>
            <c:extLst>
              <c:ext xmlns:c16="http://schemas.microsoft.com/office/drawing/2014/chart" uri="{C3380CC4-5D6E-409C-BE32-E72D297353CC}">
                <c16:uniqueId val="{00000006-9D14-468E-8605-0E55171037F0}"/>
              </c:ext>
            </c:extLst>
          </c:dPt>
          <c:dPt>
            <c:idx val="4"/>
            <c:invertIfNegative val="0"/>
            <c:bubble3D val="0"/>
            <c:spPr>
              <a:solidFill>
                <a:srgbClr val="6BBA8B"/>
              </a:solidFill>
            </c:spPr>
            <c:extLst>
              <c:ext xmlns:c16="http://schemas.microsoft.com/office/drawing/2014/chart" uri="{C3380CC4-5D6E-409C-BE32-E72D297353CC}">
                <c16:uniqueId val="{00000008-9D14-468E-8605-0E55171037F0}"/>
              </c:ext>
            </c:extLst>
          </c:dPt>
          <c:dPt>
            <c:idx val="5"/>
            <c:invertIfNegative val="0"/>
            <c:bubble3D val="0"/>
            <c:spPr>
              <a:solidFill>
                <a:srgbClr val="EFC258"/>
              </a:solidFill>
            </c:spPr>
            <c:extLst>
              <c:ext xmlns:c16="http://schemas.microsoft.com/office/drawing/2014/chart" uri="{C3380CC4-5D6E-409C-BE32-E72D297353CC}">
                <c16:uniqueId val="{0000000A-9D14-468E-8605-0E55171037F0}"/>
              </c:ext>
            </c:extLst>
          </c:dPt>
          <c:dPt>
            <c:idx val="6"/>
            <c:invertIfNegative val="0"/>
            <c:bubble3D val="0"/>
            <c:spPr>
              <a:solidFill>
                <a:srgbClr val="EA6967"/>
              </a:solidFill>
            </c:spPr>
            <c:extLst>
              <c:ext xmlns:c16="http://schemas.microsoft.com/office/drawing/2014/chart" uri="{C3380CC4-5D6E-409C-BE32-E72D297353CC}">
                <c16:uniqueId val="{0000000C-9D14-468E-8605-0E55171037F0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9D14-468E-8605-0E55171037F0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9D14-468E-8605-0E55171037F0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9D14-468E-8605-0E55171037F0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9D14-468E-8605-0E55171037F0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9D14-468E-8605-0E55171037F0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Cestování (po ČR i do zahraničí)</c:v>
                </c:pt>
                <c:pt idx="1">
                  <c:v>Návštěvy restaurací, kaváren a barů</c:v>
                </c:pt>
                <c:pt idx="2">
                  <c:v>Kultura (kina, divadla, muzea, výstavy, koncerty aj.)</c:v>
                </c:pt>
                <c:pt idx="3">
                  <c:v>Setkávání s rodinou a přáteli</c:v>
                </c:pt>
                <c:pt idx="4">
                  <c:v>Sport (venkovní/vnitřní sportoviště, fitness, sportovní utkání aj.)</c:v>
                </c:pt>
                <c:pt idx="5">
                  <c:v>Služby (kadeřnictví a holičství, kosmetika, masáže aj.)</c:v>
                </c:pt>
                <c:pt idx="6">
                  <c:v>Nakupování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69.599999999999994</c:v>
                </c:pt>
                <c:pt idx="1">
                  <c:v>51.4</c:v>
                </c:pt>
                <c:pt idx="2">
                  <c:v>45.1</c:v>
                </c:pt>
                <c:pt idx="3">
                  <c:v>42.1</c:v>
                </c:pt>
                <c:pt idx="4">
                  <c:v>29.8</c:v>
                </c:pt>
                <c:pt idx="5">
                  <c:v>27.7</c:v>
                </c:pt>
                <c:pt idx="6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9D14-468E-8605-0E5517103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37"/>
        <c:axId val="139991680"/>
        <c:axId val="139997568"/>
      </c:barChart>
      <c:catAx>
        <c:axId val="13999168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0">
                <a:solidFill>
                  <a:srgbClr val="3F3A37"/>
                </a:solidFill>
              </a:defRPr>
            </a:pPr>
            <a:endParaRPr lang="cs-CZ"/>
          </a:p>
        </c:txPr>
        <c:crossAx val="139997568"/>
        <c:crosses val="autoZero"/>
        <c:auto val="1"/>
        <c:lblAlgn val="ctr"/>
        <c:lblOffset val="100"/>
        <c:noMultiLvlLbl val="0"/>
      </c:catAx>
      <c:valAx>
        <c:axId val="139997568"/>
        <c:scaling>
          <c:orientation val="minMax"/>
          <c:max val="100"/>
          <c:min val="0"/>
        </c:scaling>
        <c:delete val="1"/>
        <c:axPos val="t"/>
        <c:majorGridlines>
          <c:spPr>
            <a:ln w="9525">
              <a:solidFill>
                <a:srgbClr val="D5D0C4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139991680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137983610305904"/>
          <c:y val="4.440922412778623E-2"/>
          <c:w val="0.4862016389694096"/>
          <c:h val="0.907138656115921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Business flyers</c:v>
                </c:pt>
              </c:strCache>
            </c:strRef>
          </c:tx>
          <c:spPr>
            <a:solidFill>
              <a:srgbClr val="086788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0" h="0"/>
            </a:sp3d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2BB-4DE5-9DDF-9897C0A41BF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2BB-4DE5-9DDF-9897C0A41BF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2BB-4DE5-9DDF-9897C0A41BF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2BB-4DE5-9DDF-9897C0A41BFA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D2BB-4DE5-9DDF-9897C0A41BFA}"/>
              </c:ext>
            </c:extLst>
          </c:dPt>
          <c:dLbls>
            <c:numFmt formatCode="[&lt;0.5]&quot;&quot;;#,##0;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200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Cestování k moři (Evropa)</c:v>
                </c:pt>
                <c:pt idx="1">
                  <c:v>Cestování k moři (mimo Evropu)</c:v>
                </c:pt>
                <c:pt idx="2">
                  <c:v>Cestování do sousedních států</c:v>
                </c:pt>
                <c:pt idx="3">
                  <c:v>Poznávací zájezd/dovolená (Evropa)</c:v>
                </c:pt>
                <c:pt idx="4">
                  <c:v>Poznávací zájezd/dovolená (mimo Evropu)</c:v>
                </c:pt>
                <c:pt idx="5">
                  <c:v>Cestování do evropských měst</c:v>
                </c:pt>
                <c:pt idx="6">
                  <c:v>Domácí turismus</c:v>
                </c:pt>
                <c:pt idx="7">
                  <c:v>Cestování do mimoevropských měst</c:v>
                </c:pt>
                <c:pt idx="8">
                  <c:v>Pracovní cesta</c:v>
                </c:pt>
              </c:strCache>
            </c:strRef>
          </c:cat>
          <c:val>
            <c:numRef>
              <c:f>List1!$B$2:$B$10</c:f>
              <c:numCache>
                <c:formatCode>General</c:formatCode>
                <c:ptCount val="9"/>
                <c:pt idx="0">
                  <c:v>24.4</c:v>
                </c:pt>
                <c:pt idx="1">
                  <c:v>11.8</c:v>
                </c:pt>
                <c:pt idx="2">
                  <c:v>16.399999999999999</c:v>
                </c:pt>
                <c:pt idx="3">
                  <c:v>9.5</c:v>
                </c:pt>
                <c:pt idx="4">
                  <c:v>8.6</c:v>
                </c:pt>
                <c:pt idx="5">
                  <c:v>11.2</c:v>
                </c:pt>
                <c:pt idx="6">
                  <c:v>7.2</c:v>
                </c:pt>
                <c:pt idx="7">
                  <c:v>4.5999999999999996</c:v>
                </c:pt>
                <c:pt idx="8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2BB-4DE5-9DDF-9897C0A41BF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Frequent flyers</c:v>
                </c:pt>
              </c:strCache>
            </c:strRef>
          </c:tx>
          <c:spPr>
            <a:solidFill>
              <a:srgbClr val="1A936F"/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2BB-4DE5-9DDF-9897C0A41BF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200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Cestování k moři (Evropa)</c:v>
                </c:pt>
                <c:pt idx="1">
                  <c:v>Cestování k moři (mimo Evropu)</c:v>
                </c:pt>
                <c:pt idx="2">
                  <c:v>Cestování do sousedních států</c:v>
                </c:pt>
                <c:pt idx="3">
                  <c:v>Poznávací zájezd/dovolená (Evropa)</c:v>
                </c:pt>
                <c:pt idx="4">
                  <c:v>Poznávací zájezd/dovolená (mimo Evropu)</c:v>
                </c:pt>
                <c:pt idx="5">
                  <c:v>Cestování do evropských měst</c:v>
                </c:pt>
                <c:pt idx="6">
                  <c:v>Domácí turismus</c:v>
                </c:pt>
                <c:pt idx="7">
                  <c:v>Cestování do mimoevropských měst</c:v>
                </c:pt>
                <c:pt idx="8">
                  <c:v>Pracovní cesta</c:v>
                </c:pt>
              </c:strCache>
            </c:strRef>
          </c:cat>
          <c:val>
            <c:numRef>
              <c:f>List1!$C$2:$C$10</c:f>
              <c:numCache>
                <c:formatCode>General</c:formatCode>
                <c:ptCount val="9"/>
                <c:pt idx="0">
                  <c:v>21.8</c:v>
                </c:pt>
                <c:pt idx="1">
                  <c:v>20</c:v>
                </c:pt>
                <c:pt idx="2">
                  <c:v>8.5</c:v>
                </c:pt>
                <c:pt idx="3">
                  <c:v>10.5</c:v>
                </c:pt>
                <c:pt idx="4">
                  <c:v>11.8</c:v>
                </c:pt>
                <c:pt idx="5">
                  <c:v>16.3</c:v>
                </c:pt>
                <c:pt idx="6">
                  <c:v>4.0999999999999996</c:v>
                </c:pt>
                <c:pt idx="7">
                  <c:v>4.4000000000000004</c:v>
                </c:pt>
                <c:pt idx="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2BB-4DE5-9DDF-9897C0A41BFA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Non-frequent flyers</c:v>
                </c:pt>
              </c:strCache>
            </c:strRef>
          </c:tx>
          <c:spPr>
            <a:solidFill>
              <a:srgbClr val="EFC258"/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2BB-4DE5-9DDF-9897C0A41BF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200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Cestování k moři (Evropa)</c:v>
                </c:pt>
                <c:pt idx="1">
                  <c:v>Cestování k moři (mimo Evropu)</c:v>
                </c:pt>
                <c:pt idx="2">
                  <c:v>Cestování do sousedních států</c:v>
                </c:pt>
                <c:pt idx="3">
                  <c:v>Poznávací zájezd/dovolená (Evropa)</c:v>
                </c:pt>
                <c:pt idx="4">
                  <c:v>Poznávací zájezd/dovolená (mimo Evropu)</c:v>
                </c:pt>
                <c:pt idx="5">
                  <c:v>Cestování do evropských měst</c:v>
                </c:pt>
                <c:pt idx="6">
                  <c:v>Domácí turismus</c:v>
                </c:pt>
                <c:pt idx="7">
                  <c:v>Cestování do mimoevropských měst</c:v>
                </c:pt>
                <c:pt idx="8">
                  <c:v>Pracovní cesta</c:v>
                </c:pt>
              </c:strCache>
            </c:strRef>
          </c:cat>
          <c:val>
            <c:numRef>
              <c:f>List1!$D$2:$D$10</c:f>
              <c:numCache>
                <c:formatCode>General</c:formatCode>
                <c:ptCount val="9"/>
                <c:pt idx="0">
                  <c:v>29.5</c:v>
                </c:pt>
                <c:pt idx="1">
                  <c:v>19.7</c:v>
                </c:pt>
                <c:pt idx="2">
                  <c:v>13.6</c:v>
                </c:pt>
                <c:pt idx="3">
                  <c:v>12.4</c:v>
                </c:pt>
                <c:pt idx="4">
                  <c:v>6.1</c:v>
                </c:pt>
                <c:pt idx="5">
                  <c:v>4.3</c:v>
                </c:pt>
                <c:pt idx="6">
                  <c:v>9.5</c:v>
                </c:pt>
                <c:pt idx="7">
                  <c:v>2.6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2BB-4DE5-9DDF-9897C0A41B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36879232"/>
        <c:axId val="236877696"/>
      </c:barChart>
      <c:valAx>
        <c:axId val="236877696"/>
        <c:scaling>
          <c:orientation val="minMax"/>
          <c:max val="35"/>
          <c:min val="0"/>
        </c:scaling>
        <c:delete val="1"/>
        <c:axPos val="b"/>
        <c:majorGridlines>
          <c:spPr>
            <a:ln>
              <a:solidFill>
                <a:srgbClr val="E7E6E6">
                  <a:lumMod val="90000"/>
                </a:srgbClr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36879232"/>
        <c:crosses val="max"/>
        <c:crossBetween val="between"/>
        <c:majorUnit val="10"/>
        <c:minorUnit val="2"/>
      </c:valAx>
      <c:catAx>
        <c:axId val="236879232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23687769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70921036021122486"/>
          <c:y val="0.68505017341248231"/>
          <c:w val="0.27377410757031895"/>
          <c:h val="0.2447979318759142"/>
        </c:manualLayout>
      </c:layout>
      <c:overlay val="0"/>
      <c:txPr>
        <a:bodyPr/>
        <a:lstStyle/>
        <a:p>
          <a:pPr>
            <a:defRPr sz="1400" b="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 algn="ctr">
        <a:defRPr lang="cs-CZ" sz="1500" b="1" i="0" u="none" strike="noStrike" kern="1200" baseline="0">
          <a:solidFill>
            <a:srgbClr val="3F3F3F"/>
          </a:solidFill>
          <a:latin typeface="+mn-lt"/>
          <a:ea typeface="+mn-ea"/>
          <a:cs typeface="+mn-cs"/>
        </a:defRPr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37983610305904"/>
          <c:y val="4.440922412778623E-2"/>
          <c:w val="0.4862016389694096"/>
          <c:h val="0.907138656115921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N=1094</c:v>
                </c:pt>
              </c:strCache>
            </c:strRef>
          </c:tx>
          <c:spPr>
            <a:solidFill>
              <a:srgbClr val="086788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0" h="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226C5E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8581-4F6C-9529-1C3A45604261}"/>
              </c:ext>
            </c:extLst>
          </c:dPt>
          <c:dPt>
            <c:idx val="1"/>
            <c:invertIfNegative val="0"/>
            <c:bubble3D val="0"/>
            <c:spPr>
              <a:solidFill>
                <a:srgbClr val="1A936F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8581-4F6C-9529-1C3A45604261}"/>
              </c:ext>
            </c:extLst>
          </c:dPt>
          <c:dPt>
            <c:idx val="2"/>
            <c:invertIfNegative val="0"/>
            <c:bubble3D val="0"/>
            <c:spPr>
              <a:solidFill>
                <a:srgbClr val="6BBA8B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8581-4F6C-9529-1C3A45604261}"/>
              </c:ext>
            </c:extLst>
          </c:dPt>
          <c:dPt>
            <c:idx val="3"/>
            <c:invertIfNegative val="0"/>
            <c:bubble3D val="0"/>
            <c:spPr>
              <a:solidFill>
                <a:srgbClr val="EFC258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8581-4F6C-9529-1C3A45604261}"/>
              </c:ext>
            </c:extLst>
          </c:dPt>
          <c:dPt>
            <c:idx val="4"/>
            <c:invertIfNegative val="0"/>
            <c:bubble3D val="0"/>
            <c:spPr>
              <a:solidFill>
                <a:srgbClr val="F2AA5D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9-8581-4F6C-9529-1C3A45604261}"/>
              </c:ext>
            </c:extLst>
          </c:dPt>
          <c:dPt>
            <c:idx val="5"/>
            <c:invertIfNegative val="0"/>
            <c:bubble3D val="0"/>
            <c:spPr>
              <a:solidFill>
                <a:srgbClr val="EA6967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B-8581-4F6C-9529-1C3A45604261}"/>
              </c:ext>
            </c:extLst>
          </c:dPt>
          <c:dPt>
            <c:idx val="6"/>
            <c:invertIfNegative val="0"/>
            <c:bubble3D val="0"/>
            <c:spPr>
              <a:solidFill>
                <a:srgbClr val="AF4248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D-8581-4F6C-9529-1C3A45604261}"/>
              </c:ext>
            </c:extLst>
          </c:dPt>
          <c:dPt>
            <c:idx val="7"/>
            <c:invertIfNegative val="0"/>
            <c:bubble3D val="0"/>
            <c:spPr>
              <a:solidFill>
                <a:srgbClr val="823838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F-8581-4F6C-9529-1C3A45604261}"/>
              </c:ext>
            </c:extLst>
          </c:dPt>
          <c:dPt>
            <c:idx val="8"/>
            <c:invertIfNegative val="0"/>
            <c:bubble3D val="0"/>
            <c:spPr>
              <a:solidFill>
                <a:srgbClr val="5E5D85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1-8581-4F6C-9529-1C3A45604261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8581-4F6C-9529-1C3A45604261}"/>
              </c:ext>
            </c:extLst>
          </c:dPt>
          <c:dLbls>
            <c:numFmt formatCode="[&lt;0.5]&quot;&quot;;#,##0;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200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Cestování k moři (Evropa)</c:v>
                </c:pt>
                <c:pt idx="1">
                  <c:v>Cestování k moři (mimo Evropu)</c:v>
                </c:pt>
                <c:pt idx="2">
                  <c:v>Cestování do sousedních států</c:v>
                </c:pt>
                <c:pt idx="3">
                  <c:v>Poznávací zájezd/dovolená (Evropa)</c:v>
                </c:pt>
                <c:pt idx="4">
                  <c:v>Domácí turismus</c:v>
                </c:pt>
                <c:pt idx="5">
                  <c:v>Cestování do evropských měst</c:v>
                </c:pt>
                <c:pt idx="6">
                  <c:v>Poznávací zájezd/dovolená (mimo Evropu)</c:v>
                </c:pt>
                <c:pt idx="7">
                  <c:v>Cestování do mimoevropských měst</c:v>
                </c:pt>
                <c:pt idx="8">
                  <c:v>Pracovní cesta</c:v>
                </c:pt>
              </c:strCache>
            </c:strRef>
          </c:cat>
          <c:val>
            <c:numRef>
              <c:f>List1!$B$2:$B$10</c:f>
              <c:numCache>
                <c:formatCode>General</c:formatCode>
                <c:ptCount val="9"/>
                <c:pt idx="0">
                  <c:v>27.1</c:v>
                </c:pt>
                <c:pt idx="1">
                  <c:v>17.399999999999999</c:v>
                </c:pt>
                <c:pt idx="2">
                  <c:v>13.8</c:v>
                </c:pt>
                <c:pt idx="3">
                  <c:v>11.3</c:v>
                </c:pt>
                <c:pt idx="4">
                  <c:v>8.1999999999999993</c:v>
                </c:pt>
                <c:pt idx="5">
                  <c:v>7.7</c:v>
                </c:pt>
                <c:pt idx="6">
                  <c:v>7.5</c:v>
                </c:pt>
                <c:pt idx="7">
                  <c:v>3.4</c:v>
                </c:pt>
                <c:pt idx="8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8581-4F6C-9529-1C3A456042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-44"/>
        <c:axId val="232750080"/>
        <c:axId val="232748544"/>
      </c:barChart>
      <c:valAx>
        <c:axId val="232748544"/>
        <c:scaling>
          <c:orientation val="minMax"/>
          <c:max val="35"/>
          <c:min val="0"/>
        </c:scaling>
        <c:delete val="1"/>
        <c:axPos val="b"/>
        <c:majorGridlines>
          <c:spPr>
            <a:ln>
              <a:solidFill>
                <a:schemeClr val="bg2">
                  <a:lumMod val="75000"/>
                </a:schemeClr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32750080"/>
        <c:crosses val="max"/>
        <c:crossBetween val="between"/>
        <c:majorUnit val="10"/>
      </c:valAx>
      <c:catAx>
        <c:axId val="23275008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0">
                <a:solidFill>
                  <a:srgbClr val="3F3F3F"/>
                </a:solidFill>
              </a:defRPr>
            </a:pPr>
            <a:endParaRPr lang="cs-CZ"/>
          </a:p>
        </c:txPr>
        <c:crossAx val="23274854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 algn="ctr">
        <a:defRPr lang="cs-CZ" sz="1500" b="1" i="0" u="none" strike="noStrike" kern="1200" baseline="0">
          <a:solidFill>
            <a:srgbClr val="3F3F3F"/>
          </a:solidFill>
          <a:latin typeface="+mn-lt"/>
          <a:ea typeface="+mn-ea"/>
          <a:cs typeface="+mn-cs"/>
        </a:defRPr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1155088837691131"/>
          <c:y val="0"/>
          <c:w val="0.68844911162308875"/>
          <c:h val="0.898550595968335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1A936F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List1!$B$2:$B$3</c:f>
              <c:numCache>
                <c:formatCode>0</c:formatCode>
                <c:ptCount val="2"/>
                <c:pt idx="0">
                  <c:v>34.799999999999997</c:v>
                </c:pt>
                <c:pt idx="1">
                  <c:v>30.4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0E-4505-ABCB-904F9CDF86E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6BBA8B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List1!$C$2:$C$3</c:f>
              <c:numCache>
                <c:formatCode>0</c:formatCode>
                <c:ptCount val="2"/>
                <c:pt idx="0">
                  <c:v>32</c:v>
                </c:pt>
                <c:pt idx="1">
                  <c:v>32.700000000000003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0E-4505-ABCB-904F9CDF86E2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EA6967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List1!$D$2:$D$3</c:f>
              <c:numCache>
                <c:formatCode>0</c:formatCode>
                <c:ptCount val="2"/>
                <c:pt idx="0">
                  <c:v>26.7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0E-4505-ABCB-904F9CDF86E2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AF4248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List1!$E$2:$E$3</c:f>
              <c:numCache>
                <c:formatCode>0</c:formatCode>
                <c:ptCount val="2"/>
                <c:pt idx="0">
                  <c:v>6.6</c:v>
                </c:pt>
                <c:pt idx="1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0E-4505-ABCB-904F9CDF8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overlap val="100"/>
        <c:axId val="233830656"/>
        <c:axId val="233656320"/>
      </c:barChart>
      <c:catAx>
        <c:axId val="23383065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cs-CZ"/>
          </a:p>
        </c:txPr>
        <c:crossAx val="233656320"/>
        <c:crosses val="autoZero"/>
        <c:auto val="1"/>
        <c:lblAlgn val="ctr"/>
        <c:lblOffset val="100"/>
        <c:noMultiLvlLbl val="0"/>
      </c:catAx>
      <c:valAx>
        <c:axId val="233656320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233830656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1155088837691131"/>
          <c:y val="0"/>
          <c:w val="0.68844911162308875"/>
          <c:h val="0.898550595968335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1A936F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List1!$B$2:$B$3</c:f>
              <c:numCache>
                <c:formatCode>0</c:formatCode>
                <c:ptCount val="2"/>
                <c:pt idx="0">
                  <c:v>19.5</c:v>
                </c:pt>
                <c:pt idx="1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58-4D85-9812-837ADB0D50A4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6BBA8B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List1!$C$2:$C$3</c:f>
              <c:numCache>
                <c:formatCode>0</c:formatCode>
                <c:ptCount val="2"/>
                <c:pt idx="0">
                  <c:v>26.7</c:v>
                </c:pt>
                <c:pt idx="1">
                  <c:v>24.9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58-4D85-9812-837ADB0D50A4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EA6967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List1!$D$2:$D$3</c:f>
              <c:numCache>
                <c:formatCode>0</c:formatCode>
                <c:ptCount val="2"/>
                <c:pt idx="0">
                  <c:v>39.6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58-4D85-9812-837ADB0D50A4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AF4248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List1!$E$2:$E$3</c:f>
              <c:numCache>
                <c:formatCode>0</c:formatCode>
                <c:ptCount val="2"/>
                <c:pt idx="0">
                  <c:v>14.3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58-4D85-9812-837ADB0D50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4"/>
        <c:overlap val="100"/>
        <c:axId val="232999936"/>
        <c:axId val="233014016"/>
      </c:barChart>
      <c:catAx>
        <c:axId val="232999936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233014016"/>
        <c:crosses val="autoZero"/>
        <c:auto val="1"/>
        <c:lblAlgn val="ctr"/>
        <c:lblOffset val="100"/>
        <c:noMultiLvlLbl val="0"/>
      </c:catAx>
      <c:valAx>
        <c:axId val="233014016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23299993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25104925394953176"/>
          <c:y val="0.85997756236196876"/>
          <c:w val="0.74643608977261588"/>
          <c:h val="7.824962103349814E-2"/>
        </c:manualLayout>
      </c:layout>
      <c:overlay val="0"/>
      <c:txPr>
        <a:bodyPr/>
        <a:lstStyle/>
        <a:p>
          <a:pPr>
            <a:defRPr sz="16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1155088837691131"/>
          <c:y val="0"/>
          <c:w val="0.68844911162308875"/>
          <c:h val="0.898550595968335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1A936F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List1!$B$2:$B$3</c:f>
              <c:numCache>
                <c:formatCode>0</c:formatCode>
                <c:ptCount val="2"/>
                <c:pt idx="0">
                  <c:v>19.3</c:v>
                </c:pt>
                <c:pt idx="1">
                  <c:v>16.399999999999999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70-4855-BFA5-39FF98568816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6BBA8B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List1!$C$2:$C$3</c:f>
              <c:numCache>
                <c:formatCode>0</c:formatCode>
                <c:ptCount val="2"/>
                <c:pt idx="0">
                  <c:v>31.7</c:v>
                </c:pt>
                <c:pt idx="1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70-4855-BFA5-39FF98568816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EA6967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List1!$D$2:$D$3</c:f>
              <c:numCache>
                <c:formatCode>0</c:formatCode>
                <c:ptCount val="2"/>
                <c:pt idx="0">
                  <c:v>37.299999999999997</c:v>
                </c:pt>
                <c:pt idx="1">
                  <c:v>38.1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70-4855-BFA5-39FF98568816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AF4248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List1!$A$2:$A$3</c:f>
              <c:strCache>
                <c:ptCount val="2"/>
                <c:pt idx="0">
                  <c:v>Do jaké míry máte v současné situaci chuť cestovat do zahraničí? </c:v>
                </c:pt>
                <c:pt idx="1">
                  <c:v>Do jaké míry máte v současné situaci chuť využít leteckou dopravu? </c:v>
                </c:pt>
              </c:strCache>
            </c:strRef>
          </c:cat>
          <c:val>
            <c:numRef>
              <c:f>List1!$E$2:$E$3</c:f>
              <c:numCache>
                <c:formatCode>0</c:formatCode>
                <c:ptCount val="2"/>
                <c:pt idx="0">
                  <c:v>11.7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70-4855-BFA5-39FF98568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4"/>
        <c:overlap val="100"/>
        <c:axId val="233415040"/>
        <c:axId val="233416576"/>
      </c:barChart>
      <c:catAx>
        <c:axId val="233415040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233416576"/>
        <c:crosses val="autoZero"/>
        <c:auto val="1"/>
        <c:lblAlgn val="ctr"/>
        <c:lblOffset val="100"/>
        <c:noMultiLvlLbl val="0"/>
      </c:catAx>
      <c:valAx>
        <c:axId val="233416576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233415040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630247137756793"/>
          <c:y val="3.3327607222789803E-2"/>
          <c:w val="0.7674762704339495"/>
          <c:h val="0.9562339505839345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Chci letecky cestovat bez ohledu na zavedená opatření</c:v>
                </c:pt>
              </c:strCache>
            </c:strRef>
          </c:tx>
          <c:spPr>
            <a:solidFill>
              <a:srgbClr val="1A936F"/>
            </a:solidFill>
            <a:ln w="28575">
              <a:solidFill>
                <a:schemeClr val="bg1"/>
              </a:solidFill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Total</c:v>
                </c:pt>
                <c:pt idx="1">
                  <c:v>Business flyers</c:v>
                </c:pt>
                <c:pt idx="2">
                  <c:v>Frequent flyers</c:v>
                </c:pt>
                <c:pt idx="3">
                  <c:v>Non-frequent flyers</c:v>
                </c:pt>
              </c:strCache>
            </c:strRef>
          </c:cat>
          <c:val>
            <c:numRef>
              <c:f>List1!$B$2:$B$5</c:f>
              <c:numCache>
                <c:formatCode>0</c:formatCode>
                <c:ptCount val="4"/>
                <c:pt idx="0" formatCode="General">
                  <c:v>38</c:v>
                </c:pt>
                <c:pt idx="1">
                  <c:v>44.3</c:v>
                </c:pt>
                <c:pt idx="2">
                  <c:v>48.9</c:v>
                </c:pt>
                <c:pt idx="3" formatCode="General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58-4E88-8226-07A5339B753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Chci letecky cestovat, ale pouze v případě zavedení ochranných opatření</c:v>
                </c:pt>
              </c:strCache>
            </c:strRef>
          </c:tx>
          <c:spPr>
            <a:solidFill>
              <a:srgbClr val="F2AA5D"/>
            </a:solidFill>
            <a:ln w="28575">
              <a:solidFill>
                <a:schemeClr val="bg1"/>
              </a:solidFill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Total</c:v>
                </c:pt>
                <c:pt idx="1">
                  <c:v>Business flyers</c:v>
                </c:pt>
                <c:pt idx="2">
                  <c:v>Frequent flyers</c:v>
                </c:pt>
                <c:pt idx="3">
                  <c:v>Non-frequent flyers</c:v>
                </c:pt>
              </c:strCache>
            </c:strRef>
          </c:cat>
          <c:val>
            <c:numRef>
              <c:f>List1!$C$2:$C$5</c:f>
              <c:numCache>
                <c:formatCode>0</c:formatCode>
                <c:ptCount val="4"/>
                <c:pt idx="0" formatCode="General">
                  <c:v>44.5</c:v>
                </c:pt>
                <c:pt idx="1">
                  <c:v>43.3</c:v>
                </c:pt>
                <c:pt idx="2">
                  <c:v>41.9</c:v>
                </c:pt>
                <c:pt idx="3" formatCode="General">
                  <c:v>45.5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58-4E88-8226-07A5339B7537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Nechci vůbec letecky cestovat</c:v>
                </c:pt>
              </c:strCache>
            </c:strRef>
          </c:tx>
          <c:spPr>
            <a:solidFill>
              <a:srgbClr val="AF4248"/>
            </a:solidFill>
            <a:ln w="28575">
              <a:solidFill>
                <a:schemeClr val="bg1"/>
              </a:solidFill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Total</c:v>
                </c:pt>
                <c:pt idx="1">
                  <c:v>Business flyers</c:v>
                </c:pt>
                <c:pt idx="2">
                  <c:v>Frequent flyers</c:v>
                </c:pt>
                <c:pt idx="3">
                  <c:v>Non-frequent flyers</c:v>
                </c:pt>
              </c:strCache>
            </c:strRef>
          </c:cat>
          <c:val>
            <c:numRef>
              <c:f>List1!$D$2:$D$5</c:f>
              <c:numCache>
                <c:formatCode>0</c:formatCode>
                <c:ptCount val="4"/>
                <c:pt idx="0" formatCode="General">
                  <c:v>17.5</c:v>
                </c:pt>
                <c:pt idx="1">
                  <c:v>12.4</c:v>
                </c:pt>
                <c:pt idx="2">
                  <c:v>9.1999999999999993</c:v>
                </c:pt>
                <c:pt idx="3" formatCode="General">
                  <c:v>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58-4E88-8226-07A5339B75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8"/>
        <c:overlap val="100"/>
        <c:axId val="245113984"/>
        <c:axId val="245115520"/>
      </c:barChart>
      <c:catAx>
        <c:axId val="24511398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cs-CZ"/>
          </a:p>
        </c:txPr>
        <c:crossAx val="245115520"/>
        <c:crosses val="autoZero"/>
        <c:auto val="1"/>
        <c:lblAlgn val="ctr"/>
        <c:lblOffset val="100"/>
        <c:noMultiLvlLbl val="0"/>
      </c:catAx>
      <c:valAx>
        <c:axId val="245115520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245113984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3631675362239376"/>
          <c:y val="0"/>
          <c:w val="0.7674762704339495"/>
          <c:h val="0.898550595968335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Chci letecky cestovat bez ohledu na zavedená opatření</c:v>
                </c:pt>
              </c:strCache>
            </c:strRef>
          </c:tx>
          <c:spPr>
            <a:solidFill>
              <a:srgbClr val="1A936F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Total</c:v>
                </c:pt>
                <c:pt idx="1">
                  <c:v>Business flyers</c:v>
                </c:pt>
                <c:pt idx="2">
                  <c:v>Frequent flyers</c:v>
                </c:pt>
                <c:pt idx="3">
                  <c:v>Non-frequent flyers</c:v>
                </c:pt>
              </c:strCache>
            </c:strRef>
          </c:cat>
          <c:val>
            <c:numRef>
              <c:f>List1!$B$2:$B$5</c:f>
              <c:numCache>
                <c:formatCode>0</c:formatCode>
                <c:ptCount val="4"/>
                <c:pt idx="0">
                  <c:v>27.9</c:v>
                </c:pt>
                <c:pt idx="1">
                  <c:v>33.1</c:v>
                </c:pt>
                <c:pt idx="2">
                  <c:v>33.299999999999997</c:v>
                </c:pt>
                <c:pt idx="3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FF-4221-94CC-3E831786C3C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Chci letecky cestovat, ale pouze v případě zavedení ochranných opatření</c:v>
                </c:pt>
              </c:strCache>
            </c:strRef>
          </c:tx>
          <c:spPr>
            <a:solidFill>
              <a:srgbClr val="F2AA5D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Total</c:v>
                </c:pt>
                <c:pt idx="1">
                  <c:v>Business flyers</c:v>
                </c:pt>
                <c:pt idx="2">
                  <c:v>Frequent flyers</c:v>
                </c:pt>
                <c:pt idx="3">
                  <c:v>Non-frequent flyers</c:v>
                </c:pt>
              </c:strCache>
            </c:strRef>
          </c:cat>
          <c:val>
            <c:numRef>
              <c:f>List1!$C$2:$C$5</c:f>
              <c:numCache>
                <c:formatCode>0</c:formatCode>
                <c:ptCount val="4"/>
                <c:pt idx="0">
                  <c:v>31.6</c:v>
                </c:pt>
                <c:pt idx="1">
                  <c:v>35.5</c:v>
                </c:pt>
                <c:pt idx="2">
                  <c:v>38.6</c:v>
                </c:pt>
                <c:pt idx="3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FF-4221-94CC-3E831786C3C7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Nechci vůbec letecky cestovat</c:v>
                </c:pt>
              </c:strCache>
            </c:strRef>
          </c:tx>
          <c:spPr>
            <a:solidFill>
              <a:srgbClr val="AF4248"/>
            </a:solidFill>
            <a:ln w="28575"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Total</c:v>
                </c:pt>
                <c:pt idx="1">
                  <c:v>Business flyers</c:v>
                </c:pt>
                <c:pt idx="2">
                  <c:v>Frequent flyers</c:v>
                </c:pt>
                <c:pt idx="3">
                  <c:v>Non-frequent flyers</c:v>
                </c:pt>
              </c:strCache>
            </c:strRef>
          </c:cat>
          <c:val>
            <c:numRef>
              <c:f>List1!$D$2:$D$5</c:f>
              <c:numCache>
                <c:formatCode>0</c:formatCode>
                <c:ptCount val="4"/>
                <c:pt idx="0">
                  <c:v>40.5</c:v>
                </c:pt>
                <c:pt idx="1">
                  <c:v>31.3</c:v>
                </c:pt>
                <c:pt idx="2">
                  <c:v>28.1</c:v>
                </c:pt>
                <c:pt idx="3">
                  <c:v>46.7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FF-4221-94CC-3E831786C3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6"/>
        <c:overlap val="100"/>
        <c:axId val="245148672"/>
        <c:axId val="245179136"/>
      </c:barChart>
      <c:catAx>
        <c:axId val="245148672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245179136"/>
        <c:crosses val="autoZero"/>
        <c:auto val="1"/>
        <c:lblAlgn val="ctr"/>
        <c:lblOffset val="100"/>
        <c:noMultiLvlLbl val="0"/>
      </c:catAx>
      <c:valAx>
        <c:axId val="245179136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245148672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370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44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464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367" y="228769"/>
            <a:ext cx="11235267" cy="1198979"/>
          </a:xfrm>
        </p:spPr>
        <p:txBody>
          <a:bodyPr>
            <a:normAutofit/>
          </a:bodyPr>
          <a:lstStyle>
            <a:lvl1pPr>
              <a:defRPr sz="3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8265" y="6076131"/>
            <a:ext cx="845891" cy="540000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8DF46-86E3-4D9D-ADBB-0CED1EED7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55491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26">
          <p15:clr>
            <a:srgbClr val="FBAE40"/>
          </p15:clr>
        </p15:guide>
        <p15:guide id="3" pos="55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Náladová neutrální titulk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7533" y="2528888"/>
            <a:ext cx="5088467" cy="1800225"/>
          </a:xfrm>
          <a:prstGeom prst="roundRect">
            <a:avLst>
              <a:gd name="adj" fmla="val 8907"/>
            </a:avLst>
          </a:prstGeom>
          <a:solidFill>
            <a:schemeClr val="accent1"/>
          </a:solidFill>
        </p:spPr>
        <p:txBody>
          <a:bodyPr/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b="0">
                <a:solidFill>
                  <a:schemeClr val="bg1"/>
                </a:solidFill>
              </a:defRPr>
            </a:lvl1pPr>
            <a:lvl2pPr marL="457200" indent="0">
              <a:lnSpc>
                <a:spcPct val="130000"/>
              </a:lnSpc>
              <a:spcBef>
                <a:spcPts val="0"/>
              </a:spcBef>
              <a:buNone/>
              <a:defRPr b="0">
                <a:solidFill>
                  <a:schemeClr val="bg1"/>
                </a:solidFill>
              </a:defRPr>
            </a:lvl2pPr>
            <a:lvl3pPr marL="914400" indent="0">
              <a:lnSpc>
                <a:spcPct val="130000"/>
              </a:lnSpc>
              <a:spcBef>
                <a:spcPts val="0"/>
              </a:spcBef>
              <a:buNone/>
              <a:defRPr b="0">
                <a:solidFill>
                  <a:schemeClr val="bg1"/>
                </a:solidFill>
              </a:defRPr>
            </a:lvl3pPr>
            <a:lvl4pPr marL="1371600" indent="0">
              <a:lnSpc>
                <a:spcPct val="130000"/>
              </a:lnSpc>
              <a:spcBef>
                <a:spcPts val="0"/>
              </a:spcBef>
              <a:buNone/>
              <a:defRPr b="0">
                <a:solidFill>
                  <a:schemeClr val="bg1"/>
                </a:solidFill>
              </a:defRPr>
            </a:lvl4pPr>
            <a:lvl5pPr marL="1828800" indent="0">
              <a:lnSpc>
                <a:spcPct val="130000"/>
              </a:lnSpc>
              <a:spcBef>
                <a:spcPts val="0"/>
              </a:spcBef>
              <a:buNone/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cs-CZ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8267" y="6076131"/>
            <a:ext cx="845887" cy="540000"/>
          </a:xfrm>
          <a:prstGeom prst="rect">
            <a:avLst/>
          </a:prstGeom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C8DF46-86E3-4D9D-ADBB-0CED1EED7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00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68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93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417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227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229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99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531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44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9F5B3-6526-4970-8B38-F67A609E153A}" type="datetimeFigureOut">
              <a:rPr lang="cs-CZ" smtClean="0"/>
              <a:t>04.06.2021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A5A25-012B-4F11-8DE5-2C3F2A1EF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832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cs-CZ" sz="3800" b="1" dirty="0" smtClean="0"/>
              <a:t>Ochota cestovat</a:t>
            </a:r>
            <a:endParaRPr lang="cs-CZ" sz="3800" b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C8DF46-86E3-4D9D-ADBB-0CED1EED7AC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08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f 6"/>
          <p:cNvGraphicFramePr/>
          <p:nvPr>
            <p:extLst/>
          </p:nvPr>
        </p:nvGraphicFramePr>
        <p:xfrm>
          <a:off x="5301436" y="1145324"/>
          <a:ext cx="5872477" cy="503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Ovál 8"/>
          <p:cNvSpPr/>
          <p:nvPr/>
        </p:nvSpPr>
        <p:spPr>
          <a:xfrm>
            <a:off x="8057567" y="4837599"/>
            <a:ext cx="662152" cy="371475"/>
          </a:xfrm>
          <a:prstGeom prst="ellipse">
            <a:avLst/>
          </a:prstGeom>
          <a:noFill/>
          <a:ln w="28575" cap="flat" cmpd="sng" algn="ctr">
            <a:solidFill>
              <a:srgbClr val="AF4248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Graf 10"/>
          <p:cNvGraphicFramePr/>
          <p:nvPr>
            <p:extLst/>
          </p:nvPr>
        </p:nvGraphicFramePr>
        <p:xfrm>
          <a:off x="654958" y="1306141"/>
          <a:ext cx="5948918" cy="5034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Zástupný symbol pro obsah 1">
            <a:extLst>
              <a:ext uri="{FF2B5EF4-FFF2-40B4-BE49-F238E27FC236}">
                <a16:creationId xmlns:a16="http://schemas.microsoft.com/office/drawing/2014/main" id="{E2868081-7765-4839-BEFF-22675FEA28AF}"/>
              </a:ext>
            </a:extLst>
          </p:cNvPr>
          <p:cNvSpPr txBox="1">
            <a:spLocks/>
          </p:cNvSpPr>
          <p:nvPr/>
        </p:nvSpPr>
        <p:spPr>
          <a:xfrm>
            <a:off x="349874" y="6629084"/>
            <a:ext cx="11419055" cy="216000"/>
          </a:xfrm>
          <a:prstGeom prst="rect">
            <a:avLst/>
          </a:prstGeom>
        </p:spPr>
        <p:txBody>
          <a:bodyPr vert="horz" lIns="0" tIns="3600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cs-CZ" sz="12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etapa N=1572,  zobrazena % respondentů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EC559BBD-5D90-4A3F-8B6B-27DC906723B6}"/>
              </a:ext>
            </a:extLst>
          </p:cNvPr>
          <p:cNvSpPr txBox="1">
            <a:spLocks/>
          </p:cNvSpPr>
          <p:nvPr/>
        </p:nvSpPr>
        <p:spPr>
          <a:xfrm>
            <a:off x="360000" y="6178724"/>
            <a:ext cx="11340000" cy="392057"/>
          </a:xfrm>
          <a:prstGeom prst="rect">
            <a:avLst/>
          </a:prstGeom>
        </p:spPr>
        <p:txBody>
          <a:bodyPr vert="horz" lIns="0" tIns="3600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cs-CZ" sz="12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8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NB01. Pandemie a nouzový stav měly vliv na způsob trávení našeho volného času. Vyberte prosím 1-3 oblasti zážitků, které postrádáte ve Vašem volném čase nejvíce: </a:t>
            </a:r>
            <a:endParaRPr kumimoji="0" lang="cs-CZ" sz="1200" b="0" i="0" u="none" strike="noStrike" kern="1200" cap="none" spc="0" normalizeH="0" baseline="0" noProof="0" dirty="0" smtClean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8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NB02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Jaký druh cestování konkrétně Vám nejvíce chybí? </a:t>
            </a:r>
          </a:p>
        </p:txBody>
      </p:sp>
      <p:sp>
        <p:nvSpPr>
          <p:cNvPr id="14" name="Nadpis 4">
            <a:extLst>
              <a:ext uri="{FF2B5EF4-FFF2-40B4-BE49-F238E27FC236}">
                <a16:creationId xmlns:a16="http://schemas.microsoft.com/office/drawing/2014/main" id="{8D8DFAE5-42C4-42D2-A667-334739187F25}"/>
              </a:ext>
            </a:extLst>
          </p:cNvPr>
          <p:cNvSpPr txBox="1">
            <a:spLocks/>
          </p:cNvSpPr>
          <p:nvPr/>
        </p:nvSpPr>
        <p:spPr>
          <a:xfrm>
            <a:off x="488469" y="8497"/>
            <a:ext cx="11520914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40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  <a:latin typeface="Neo Sans Pro"/>
              </a:rPr>
              <a:t>Cestování chybí lidem napříč segmenty ze všech volnočasových aktivit nejvíce</a:t>
            </a:r>
            <a:r>
              <a:rPr lang="cs-CZ" sz="2600" dirty="0">
                <a:solidFill>
                  <a:schemeClr val="tx1">
                    <a:lumMod val="75000"/>
                  </a:schemeClr>
                </a:solidFill>
                <a:latin typeface="Neo Sans Pro"/>
              </a:rPr>
              <a:t> </a:t>
            </a:r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  <a:latin typeface="Neo Sans Pro"/>
              </a:rPr>
              <a:t>(70%). </a:t>
            </a:r>
            <a:r>
              <a:rPr kumimoji="0" lang="cs-C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Neo Sans Pro"/>
              </a:rPr>
              <a:t>Signifikantně nejvíce postrádají cestování </a:t>
            </a:r>
            <a:r>
              <a:rPr kumimoji="0" lang="cs-CZ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Neo Sans Pro"/>
              </a:rPr>
              <a:t>Frequent</a:t>
            </a:r>
            <a:r>
              <a:rPr kumimoji="0" lang="cs-C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Neo Sans Pro"/>
              </a:rPr>
              <a:t> </a:t>
            </a:r>
            <a:r>
              <a:rPr kumimoji="0" lang="cs-CZ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Neo Sans Pro"/>
              </a:rPr>
              <a:t>flyers</a:t>
            </a:r>
            <a:r>
              <a:rPr kumimoji="0" lang="cs-C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Neo Sans Pro"/>
              </a:rPr>
              <a:t>.</a:t>
            </a:r>
            <a:endParaRPr kumimoji="0" lang="cs-CZ" sz="2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  <a:uLnTx/>
              <a:uFillTx/>
              <a:latin typeface="Neo Sans Pro"/>
            </a:endParaRPr>
          </a:p>
        </p:txBody>
      </p:sp>
      <p:sp>
        <p:nvSpPr>
          <p:cNvPr id="15" name="Ovál 14"/>
          <p:cNvSpPr/>
          <p:nvPr/>
        </p:nvSpPr>
        <p:spPr>
          <a:xfrm>
            <a:off x="10171792" y="1539615"/>
            <a:ext cx="662152" cy="371475"/>
          </a:xfrm>
          <a:prstGeom prst="ellipse">
            <a:avLst/>
          </a:prstGeom>
          <a:noFill/>
          <a:ln w="28575" cap="flat" cmpd="sng" algn="ctr">
            <a:solidFill>
              <a:srgbClr val="AF4248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495860" y="1457011"/>
            <a:ext cx="5243424" cy="634949"/>
          </a:xfrm>
          <a:prstGeom prst="rect">
            <a:avLst/>
          </a:prstGeom>
          <a:noFill/>
          <a:ln w="19050">
            <a:solidFill>
              <a:srgbClr val="802E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364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Zástupný symbol pro obsah 4">
            <a:extLst>
              <a:ext uri="{FF2B5EF4-FFF2-40B4-BE49-F238E27FC236}">
                <a16:creationId xmlns:a16="http://schemas.microsoft.com/office/drawing/2014/main" id="{53E93A39-3582-49D5-A65A-847146AE3C4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3350097" y="1124851"/>
          <a:ext cx="6717392" cy="5069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Zástupný symbol pro obsah 1">
            <a:extLst>
              <a:ext uri="{FF2B5EF4-FFF2-40B4-BE49-F238E27FC236}">
                <a16:creationId xmlns:a16="http://schemas.microsoft.com/office/drawing/2014/main" id="{E2868081-7765-4839-BEFF-22675FEA28AF}"/>
              </a:ext>
            </a:extLst>
          </p:cNvPr>
          <p:cNvSpPr txBox="1">
            <a:spLocks/>
          </p:cNvSpPr>
          <p:nvPr/>
        </p:nvSpPr>
        <p:spPr>
          <a:xfrm>
            <a:off x="349874" y="6629084"/>
            <a:ext cx="11419055" cy="216000"/>
          </a:xfrm>
          <a:prstGeom prst="rect">
            <a:avLst/>
          </a:prstGeom>
        </p:spPr>
        <p:txBody>
          <a:bodyPr vert="horz" lIns="0" tIns="3600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cs-CZ" sz="12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etapa N=1572,  zobrazena % respondentů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EC559BBD-5D90-4A3F-8B6B-27DC906723B6}"/>
              </a:ext>
            </a:extLst>
          </p:cNvPr>
          <p:cNvSpPr txBox="1">
            <a:spLocks/>
          </p:cNvSpPr>
          <p:nvPr/>
        </p:nvSpPr>
        <p:spPr>
          <a:xfrm>
            <a:off x="360000" y="6178724"/>
            <a:ext cx="11340000" cy="392057"/>
          </a:xfrm>
          <a:prstGeom prst="rect">
            <a:avLst/>
          </a:prstGeom>
        </p:spPr>
        <p:txBody>
          <a:bodyPr vert="horz" lIns="0" tIns="3600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cs-CZ" sz="12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8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NB01. Pandemie a nouzový stav měly vliv na způsob trávení našeho volného času. Vyberte prosím 1-3 oblasti zážitků, které postrádáte ve Vašem volném čase nejvíce: </a:t>
            </a:r>
            <a:endParaRPr kumimoji="0" lang="cs-CZ" sz="1200" b="0" i="0" u="none" strike="noStrike" kern="1200" cap="none" spc="0" normalizeH="0" baseline="0" noProof="0" dirty="0" smtClean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84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NB02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Jaký druh cestování konkrétně Vám nejvíce chybí? </a:t>
            </a:r>
          </a:p>
        </p:txBody>
      </p:sp>
      <p:sp>
        <p:nvSpPr>
          <p:cNvPr id="14" name="Nadpis 4">
            <a:extLst>
              <a:ext uri="{FF2B5EF4-FFF2-40B4-BE49-F238E27FC236}">
                <a16:creationId xmlns:a16="http://schemas.microsoft.com/office/drawing/2014/main" id="{8D8DFAE5-42C4-42D2-A667-334739187F25}"/>
              </a:ext>
            </a:extLst>
          </p:cNvPr>
          <p:cNvSpPr txBox="1">
            <a:spLocks/>
          </p:cNvSpPr>
          <p:nvPr/>
        </p:nvSpPr>
        <p:spPr>
          <a:xfrm>
            <a:off x="511140" y="8497"/>
            <a:ext cx="11520914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40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>
              <a:lnSpc>
                <a:spcPct val="120000"/>
              </a:lnSpc>
            </a:pPr>
            <a:r>
              <a:rPr lang="cs-CZ" sz="2600" dirty="0">
                <a:solidFill>
                  <a:schemeClr val="tx1">
                    <a:lumMod val="75000"/>
                  </a:schemeClr>
                </a:solidFill>
                <a:latin typeface="Neo Sans Pro"/>
              </a:rPr>
              <a:t>Celkově nejvíce chybí </a:t>
            </a:r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  <a:latin typeface="Neo Sans Pro"/>
              </a:rPr>
              <a:t>cestování </a:t>
            </a:r>
            <a:r>
              <a:rPr lang="cs-CZ" sz="2600" dirty="0">
                <a:solidFill>
                  <a:schemeClr val="tx1">
                    <a:lumMod val="75000"/>
                  </a:schemeClr>
                </a:solidFill>
                <a:latin typeface="Neo Sans Pro"/>
              </a:rPr>
              <a:t>k moři </a:t>
            </a:r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  <a:latin typeface="Neo Sans Pro"/>
              </a:rPr>
              <a:t>v </a:t>
            </a:r>
            <a:r>
              <a:rPr lang="cs-CZ" sz="2600" dirty="0">
                <a:solidFill>
                  <a:schemeClr val="tx1">
                    <a:lumMod val="75000"/>
                  </a:schemeClr>
                </a:solidFill>
                <a:latin typeface="Neo Sans Pro"/>
              </a:rPr>
              <a:t>Evropě (</a:t>
            </a:r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  <a:latin typeface="Neo Sans Pro"/>
              </a:rPr>
              <a:t>27%), signifikantně </a:t>
            </a:r>
            <a:r>
              <a:rPr lang="cs-CZ" sz="2600" dirty="0">
                <a:solidFill>
                  <a:schemeClr val="tx1">
                    <a:lumMod val="75000"/>
                  </a:schemeClr>
                </a:solidFill>
                <a:latin typeface="Neo Sans Pro"/>
              </a:rPr>
              <a:t>nejvíce </a:t>
            </a:r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  <a:latin typeface="Neo Sans Pro"/>
              </a:rPr>
              <a:t>ho uváděli Non-</a:t>
            </a:r>
            <a:r>
              <a:rPr lang="cs-CZ" sz="2600" dirty="0" err="1" smtClean="0">
                <a:solidFill>
                  <a:schemeClr val="tx1">
                    <a:lumMod val="75000"/>
                  </a:schemeClr>
                </a:solidFill>
                <a:latin typeface="Neo Sans Pro"/>
              </a:rPr>
              <a:t>frequent</a:t>
            </a:r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  <a:latin typeface="Neo Sans Pro"/>
              </a:rPr>
              <a:t> </a:t>
            </a:r>
            <a:r>
              <a:rPr lang="cs-CZ" sz="2600" dirty="0" err="1">
                <a:solidFill>
                  <a:schemeClr val="tx1">
                    <a:lumMod val="75000"/>
                  </a:schemeClr>
                </a:solidFill>
                <a:latin typeface="Neo Sans Pro"/>
              </a:rPr>
              <a:t>flyers</a:t>
            </a:r>
            <a:r>
              <a:rPr lang="cs-CZ" sz="2600" dirty="0">
                <a:solidFill>
                  <a:schemeClr val="tx1">
                    <a:lumMod val="75000"/>
                  </a:schemeClr>
                </a:solidFill>
                <a:latin typeface="Neo Sans Pro"/>
              </a:rPr>
              <a:t> (</a:t>
            </a:r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  <a:latin typeface="Neo Sans Pro"/>
              </a:rPr>
              <a:t>30%). </a:t>
            </a:r>
            <a:endParaRPr kumimoji="0" lang="cs-CZ" sz="26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  <a:uLnTx/>
              <a:uFillTx/>
              <a:latin typeface="Neo Sans Pro"/>
            </a:endParaRPr>
          </a:p>
        </p:txBody>
      </p:sp>
      <p:graphicFrame>
        <p:nvGraphicFramePr>
          <p:cNvPr id="10" name="Zástupný symbol pro obsah 4">
            <a:extLst>
              <a:ext uri="{FF2B5EF4-FFF2-40B4-BE49-F238E27FC236}">
                <a16:creationId xmlns:a16="http://schemas.microsoft.com/office/drawing/2014/main" id="{53E93A39-3582-49D5-A65A-847146AE3C4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349874" y="1143546"/>
          <a:ext cx="5820970" cy="4976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Ovál 22"/>
          <p:cNvSpPr/>
          <p:nvPr/>
        </p:nvSpPr>
        <p:spPr>
          <a:xfrm>
            <a:off x="8122281" y="2390296"/>
            <a:ext cx="662152" cy="232711"/>
          </a:xfrm>
          <a:prstGeom prst="ellipse">
            <a:avLst/>
          </a:prstGeom>
          <a:noFill/>
          <a:ln w="28575" cap="flat" cmpd="sng" algn="ctr">
            <a:solidFill>
              <a:srgbClr val="AF4248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ál 23"/>
          <p:cNvSpPr/>
          <p:nvPr/>
        </p:nvSpPr>
        <p:spPr>
          <a:xfrm>
            <a:off x="7731773" y="3465125"/>
            <a:ext cx="662152" cy="371475"/>
          </a:xfrm>
          <a:prstGeom prst="ellipse">
            <a:avLst/>
          </a:prstGeom>
          <a:noFill/>
          <a:ln w="28575" cap="flat" cmpd="sng" algn="ctr">
            <a:solidFill>
              <a:srgbClr val="AF4248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ál 24"/>
          <p:cNvSpPr/>
          <p:nvPr/>
        </p:nvSpPr>
        <p:spPr>
          <a:xfrm>
            <a:off x="7491349" y="4606759"/>
            <a:ext cx="662152" cy="371475"/>
          </a:xfrm>
          <a:prstGeom prst="ellipse">
            <a:avLst/>
          </a:prstGeom>
          <a:noFill/>
          <a:ln w="28575" cap="flat" cmpd="sng" algn="ctr">
            <a:solidFill>
              <a:srgbClr val="AF4248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ál 25"/>
          <p:cNvSpPr/>
          <p:nvPr/>
        </p:nvSpPr>
        <p:spPr>
          <a:xfrm>
            <a:off x="8484360" y="1988676"/>
            <a:ext cx="662152" cy="371475"/>
          </a:xfrm>
          <a:prstGeom prst="ellipse">
            <a:avLst/>
          </a:prstGeom>
          <a:noFill/>
          <a:ln w="28575" cap="flat" cmpd="sng" algn="ctr">
            <a:solidFill>
              <a:srgbClr val="AF4248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ál 26"/>
          <p:cNvSpPr/>
          <p:nvPr/>
        </p:nvSpPr>
        <p:spPr>
          <a:xfrm>
            <a:off x="9405337" y="1522370"/>
            <a:ext cx="662152" cy="371475"/>
          </a:xfrm>
          <a:prstGeom prst="ellipse">
            <a:avLst/>
          </a:prstGeom>
          <a:noFill/>
          <a:ln w="28575" cap="flat" cmpd="sng" algn="ctr">
            <a:solidFill>
              <a:srgbClr val="AF4248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ál 27"/>
          <p:cNvSpPr/>
          <p:nvPr/>
        </p:nvSpPr>
        <p:spPr>
          <a:xfrm>
            <a:off x="8152426" y="3952288"/>
            <a:ext cx="662152" cy="371475"/>
          </a:xfrm>
          <a:prstGeom prst="ellipse">
            <a:avLst/>
          </a:prstGeom>
          <a:noFill/>
          <a:ln w="28575" cap="flat" cmpd="sng" algn="ctr">
            <a:solidFill>
              <a:srgbClr val="AF4248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728385" y="1291247"/>
            <a:ext cx="5243424" cy="605127"/>
          </a:xfrm>
          <a:prstGeom prst="rect">
            <a:avLst/>
          </a:prstGeom>
          <a:noFill/>
          <a:ln w="19050">
            <a:solidFill>
              <a:srgbClr val="802E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6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4">
            <a:extLst>
              <a:ext uri="{FF2B5EF4-FFF2-40B4-BE49-F238E27FC236}">
                <a16:creationId xmlns:a16="http://schemas.microsoft.com/office/drawing/2014/main" id="{8D8DFAE5-42C4-42D2-A667-334739187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Chuť cestovat se obecně zvyšuje. Chuť cestovat do zahraničí má aktuálně 67% cestujících, cestovat letecky potom 63%. </a:t>
            </a:r>
            <a:endParaRPr lang="cs-CZ" sz="2800" dirty="0">
              <a:solidFill>
                <a:schemeClr val="tx1">
                  <a:lumMod val="75000"/>
                </a:schemeClr>
              </a:solidFill>
            </a:endParaRPr>
          </a:p>
        </p:txBody>
      </p:sp>
      <p:graphicFrame>
        <p:nvGraphicFramePr>
          <p:cNvPr id="23" name="Graf 22">
            <a:extLst>
              <a:ext uri="{FF2B5EF4-FFF2-40B4-BE49-F238E27FC236}">
                <a16:creationId xmlns:a16="http://schemas.microsoft.com/office/drawing/2014/main" id="{2B0945D4-1442-4BAF-B7AA-7E5CCC179CC9}"/>
              </a:ext>
            </a:extLst>
          </p:cNvPr>
          <p:cNvGraphicFramePr/>
          <p:nvPr>
            <p:extLst/>
          </p:nvPr>
        </p:nvGraphicFramePr>
        <p:xfrm>
          <a:off x="349873" y="1837267"/>
          <a:ext cx="11088593" cy="4111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Graf 23">
            <a:extLst>
              <a:ext uri="{FF2B5EF4-FFF2-40B4-BE49-F238E27FC236}">
                <a16:creationId xmlns:a16="http://schemas.microsoft.com/office/drawing/2014/main" id="{2B0945D4-1442-4BAF-B7AA-7E5CCC179CC9}"/>
              </a:ext>
            </a:extLst>
          </p:cNvPr>
          <p:cNvGraphicFramePr/>
          <p:nvPr>
            <p:extLst/>
          </p:nvPr>
        </p:nvGraphicFramePr>
        <p:xfrm>
          <a:off x="349874" y="2388249"/>
          <a:ext cx="11088593" cy="4111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Graf 24">
            <a:extLst>
              <a:ext uri="{FF2B5EF4-FFF2-40B4-BE49-F238E27FC236}">
                <a16:creationId xmlns:a16="http://schemas.microsoft.com/office/drawing/2014/main" id="{2B0945D4-1442-4BAF-B7AA-7E5CCC179CC9}"/>
              </a:ext>
            </a:extLst>
          </p:cNvPr>
          <p:cNvGraphicFramePr/>
          <p:nvPr>
            <p:extLst/>
          </p:nvPr>
        </p:nvGraphicFramePr>
        <p:xfrm>
          <a:off x="340950" y="2711325"/>
          <a:ext cx="11088593" cy="4111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Zástupný symbol pro obsah 1">
            <a:extLst>
              <a:ext uri="{FF2B5EF4-FFF2-40B4-BE49-F238E27FC236}">
                <a16:creationId xmlns:a16="http://schemas.microsoft.com/office/drawing/2014/main" id="{E2868081-7765-4839-BEFF-22675FEA28AF}"/>
              </a:ext>
            </a:extLst>
          </p:cNvPr>
          <p:cNvSpPr txBox="1">
            <a:spLocks/>
          </p:cNvSpPr>
          <p:nvPr/>
        </p:nvSpPr>
        <p:spPr>
          <a:xfrm>
            <a:off x="349874" y="6634998"/>
            <a:ext cx="11419055" cy="216000"/>
          </a:xfrm>
          <a:prstGeom prst="rect">
            <a:avLst/>
          </a:prstGeom>
        </p:spPr>
        <p:txBody>
          <a:bodyPr vert="horz" lIns="0" tIns="3600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cs-CZ" sz="12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etapa N=1572, 2. etapa N=1520, 1. etapa N = 1549, zobrazena % respondentů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Zástupný symbol pro obsah 2">
            <a:extLst>
              <a:ext uri="{FF2B5EF4-FFF2-40B4-BE49-F238E27FC236}">
                <a16:creationId xmlns:a16="http://schemas.microsoft.com/office/drawing/2014/main" id="{EC559BBD-5D90-4A3F-8B6B-27DC906723B6}"/>
              </a:ext>
            </a:extLst>
          </p:cNvPr>
          <p:cNvSpPr txBox="1">
            <a:spLocks/>
          </p:cNvSpPr>
          <p:nvPr/>
        </p:nvSpPr>
        <p:spPr>
          <a:xfrm>
            <a:off x="360000" y="6241788"/>
            <a:ext cx="11340000" cy="392057"/>
          </a:xfrm>
          <a:prstGeom prst="rect">
            <a:avLst/>
          </a:prstGeom>
        </p:spPr>
        <p:txBody>
          <a:bodyPr vert="horz" lIns="0" tIns="3600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cs-CZ" sz="12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B06. Do jaké míry máte v současné situaci chuť cestovat do zahraničí? B07. Do jaké míry máte v současné situaci chuť využít leteckou dopravu? </a:t>
            </a:r>
          </a:p>
        </p:txBody>
      </p:sp>
      <p:sp>
        <p:nvSpPr>
          <p:cNvPr id="28" name="Šipka dolů 27"/>
          <p:cNvSpPr/>
          <p:nvPr/>
        </p:nvSpPr>
        <p:spPr>
          <a:xfrm>
            <a:off x="10061323" y="2537734"/>
            <a:ext cx="212747" cy="390526"/>
          </a:xfrm>
          <a:prstGeom prst="downArrow">
            <a:avLst>
              <a:gd name="adj1" fmla="val 32091"/>
              <a:gd name="adj2" fmla="val 56866"/>
            </a:avLst>
          </a:prstGeom>
          <a:solidFill>
            <a:srgbClr val="C92929"/>
          </a:solidFill>
          <a:ln w="1905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Šipka dolů 28"/>
          <p:cNvSpPr/>
          <p:nvPr/>
        </p:nvSpPr>
        <p:spPr>
          <a:xfrm rot="10800000">
            <a:off x="5239042" y="4341078"/>
            <a:ext cx="212747" cy="390526"/>
          </a:xfrm>
          <a:prstGeom prst="downArrow">
            <a:avLst>
              <a:gd name="adj1" fmla="val 32091"/>
              <a:gd name="adj2" fmla="val 56866"/>
            </a:avLst>
          </a:prstGeom>
          <a:solidFill>
            <a:srgbClr val="C92929"/>
          </a:solidFill>
          <a:ln w="1905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Šipka dolů 29"/>
          <p:cNvSpPr/>
          <p:nvPr/>
        </p:nvSpPr>
        <p:spPr>
          <a:xfrm>
            <a:off x="11262533" y="2515063"/>
            <a:ext cx="212747" cy="390526"/>
          </a:xfrm>
          <a:prstGeom prst="downArrow">
            <a:avLst>
              <a:gd name="adj1" fmla="val 32091"/>
              <a:gd name="adj2" fmla="val 56866"/>
            </a:avLst>
          </a:prstGeom>
          <a:solidFill>
            <a:srgbClr val="C92929"/>
          </a:solidFill>
          <a:ln w="1905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Šipka dolů 30"/>
          <p:cNvSpPr/>
          <p:nvPr/>
        </p:nvSpPr>
        <p:spPr>
          <a:xfrm rot="10800000">
            <a:off x="5337103" y="2537733"/>
            <a:ext cx="212747" cy="390526"/>
          </a:xfrm>
          <a:prstGeom prst="downArrow">
            <a:avLst>
              <a:gd name="adj1" fmla="val 32091"/>
              <a:gd name="adj2" fmla="val 56866"/>
            </a:avLst>
          </a:prstGeom>
          <a:solidFill>
            <a:srgbClr val="C92929"/>
          </a:solidFill>
          <a:ln w="1905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Šipka dolů 31"/>
          <p:cNvSpPr/>
          <p:nvPr/>
        </p:nvSpPr>
        <p:spPr>
          <a:xfrm rot="10800000">
            <a:off x="7734592" y="4341078"/>
            <a:ext cx="212747" cy="390526"/>
          </a:xfrm>
          <a:prstGeom prst="downArrow">
            <a:avLst>
              <a:gd name="adj1" fmla="val 32091"/>
              <a:gd name="adj2" fmla="val 56866"/>
            </a:avLst>
          </a:prstGeom>
          <a:solidFill>
            <a:srgbClr val="C92929"/>
          </a:solidFill>
          <a:ln w="1905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Šipka dolů 32"/>
          <p:cNvSpPr/>
          <p:nvPr/>
        </p:nvSpPr>
        <p:spPr>
          <a:xfrm>
            <a:off x="10061322" y="4341079"/>
            <a:ext cx="212747" cy="390526"/>
          </a:xfrm>
          <a:prstGeom prst="downArrow">
            <a:avLst>
              <a:gd name="adj1" fmla="val 32091"/>
              <a:gd name="adj2" fmla="val 56866"/>
            </a:avLst>
          </a:prstGeom>
          <a:solidFill>
            <a:srgbClr val="C92929"/>
          </a:solidFill>
          <a:ln w="1905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Šipka dolů 33"/>
          <p:cNvSpPr/>
          <p:nvPr/>
        </p:nvSpPr>
        <p:spPr>
          <a:xfrm>
            <a:off x="11262532" y="4318408"/>
            <a:ext cx="212747" cy="390526"/>
          </a:xfrm>
          <a:prstGeom prst="downArrow">
            <a:avLst>
              <a:gd name="adj1" fmla="val 32091"/>
              <a:gd name="adj2" fmla="val 56866"/>
            </a:avLst>
          </a:prstGeom>
          <a:solidFill>
            <a:srgbClr val="C92929"/>
          </a:solidFill>
          <a:ln w="1905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343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8D8DFAE5-42C4-42D2-A667-334739187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733" y="80943"/>
            <a:ext cx="11235267" cy="1198979"/>
          </a:xfrm>
        </p:spPr>
        <p:txBody>
          <a:bodyPr>
            <a:noAutofit/>
          </a:bodyPr>
          <a:lstStyle/>
          <a:p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</a:rPr>
              <a:t>Zájem o letecké cestování bez ohledu na opatření se signifikantně zvýšil. O více než ½ se také snížil počet cestujících, kteří nechtějí letecky cestovat vůbec.</a:t>
            </a:r>
            <a:endParaRPr lang="cs-CZ" sz="26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EC559BBD-5D90-4A3F-8B6B-27DC906723B6}"/>
              </a:ext>
            </a:extLst>
          </p:cNvPr>
          <p:cNvSpPr txBox="1">
            <a:spLocks/>
          </p:cNvSpPr>
          <p:nvPr/>
        </p:nvSpPr>
        <p:spPr>
          <a:xfrm>
            <a:off x="457788" y="6184964"/>
            <a:ext cx="11340000" cy="392057"/>
          </a:xfrm>
          <a:prstGeom prst="rect">
            <a:avLst/>
          </a:prstGeom>
        </p:spPr>
        <p:txBody>
          <a:bodyPr vert="horz" lIns="0" tIns="3600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cs-CZ" sz="12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D06. V předchozích otázkách jsme se Vás ptali na ochotu letecky cestovat v případě (ne)zavedení určitých opatření. Do jaké míry chcete obecně v současné situaci </a:t>
            </a: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letecky 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cestovat? </a:t>
            </a: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1266462" y="4050098"/>
            <a:ext cx="10433538" cy="22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1266462" y="4574200"/>
            <a:ext cx="10433538" cy="22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1418862" y="3587645"/>
            <a:ext cx="10433538" cy="22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1571262" y="2920234"/>
            <a:ext cx="10433538" cy="22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7" name="Skupina 46"/>
          <p:cNvGrpSpPr/>
          <p:nvPr/>
        </p:nvGrpSpPr>
        <p:grpSpPr>
          <a:xfrm>
            <a:off x="22110" y="1152735"/>
            <a:ext cx="11836134" cy="5437241"/>
            <a:chOff x="-136134" y="1384512"/>
            <a:chExt cx="11836134" cy="5437241"/>
          </a:xfrm>
        </p:grpSpPr>
        <p:grpSp>
          <p:nvGrpSpPr>
            <p:cNvPr id="48" name="Skupina 47"/>
            <p:cNvGrpSpPr/>
            <p:nvPr/>
          </p:nvGrpSpPr>
          <p:grpSpPr>
            <a:xfrm>
              <a:off x="-136134" y="1384512"/>
              <a:ext cx="11836134" cy="5437241"/>
              <a:chOff x="765473" y="926083"/>
              <a:chExt cx="12081575" cy="5931917"/>
            </a:xfrm>
          </p:grpSpPr>
          <p:graphicFrame>
            <p:nvGraphicFramePr>
              <p:cNvPr id="73" name="Graf 72">
                <a:extLst>
                  <a:ext uri="{FF2B5EF4-FFF2-40B4-BE49-F238E27FC236}">
                    <a16:creationId xmlns:a16="http://schemas.microsoft.com/office/drawing/2014/main" id="{2B0945D4-1442-4BAF-B7AA-7E5CCC179CC9}"/>
                  </a:ext>
                </a:extLst>
              </p:cNvPr>
              <p:cNvGraphicFramePr/>
              <p:nvPr>
                <p:extLst/>
              </p:nvPr>
            </p:nvGraphicFramePr>
            <p:xfrm>
              <a:off x="765473" y="926083"/>
              <a:ext cx="11088593" cy="486659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aphicFrame>
            <p:nvGraphicFramePr>
              <p:cNvPr id="74" name="Graf 73">
                <a:extLst>
                  <a:ext uri="{FF2B5EF4-FFF2-40B4-BE49-F238E27FC236}">
                    <a16:creationId xmlns:a16="http://schemas.microsoft.com/office/drawing/2014/main" id="{2B0945D4-1442-4BAF-B7AA-7E5CCC179CC9}"/>
                  </a:ext>
                </a:extLst>
              </p:cNvPr>
              <p:cNvGraphicFramePr/>
              <p:nvPr>
                <p:extLst/>
              </p:nvPr>
            </p:nvGraphicFramePr>
            <p:xfrm>
              <a:off x="1758455" y="1452524"/>
              <a:ext cx="11088593" cy="516761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aphicFrame>
            <p:nvGraphicFramePr>
              <p:cNvPr id="75" name="Graf 74">
                <a:extLst>
                  <a:ext uri="{FF2B5EF4-FFF2-40B4-BE49-F238E27FC236}">
                    <a16:creationId xmlns:a16="http://schemas.microsoft.com/office/drawing/2014/main" id="{2B0945D4-1442-4BAF-B7AA-7E5CCC179CC9}"/>
                  </a:ext>
                </a:extLst>
              </p:cNvPr>
              <p:cNvGraphicFramePr/>
              <p:nvPr>
                <p:extLst/>
              </p:nvPr>
            </p:nvGraphicFramePr>
            <p:xfrm>
              <a:off x="1381339" y="1690382"/>
              <a:ext cx="11088593" cy="516761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grpSp>
          <p:nvGrpSpPr>
            <p:cNvPr id="49" name="Skupina 48"/>
            <p:cNvGrpSpPr/>
            <p:nvPr/>
          </p:nvGrpSpPr>
          <p:grpSpPr>
            <a:xfrm>
              <a:off x="4090038" y="1816897"/>
              <a:ext cx="6255140" cy="410624"/>
              <a:chOff x="3813604" y="2164718"/>
              <a:chExt cx="6255140" cy="410624"/>
            </a:xfrm>
          </p:grpSpPr>
          <p:sp>
            <p:nvSpPr>
              <p:cNvPr id="70" name="Šipka dolů 69"/>
              <p:cNvSpPr/>
              <p:nvPr/>
            </p:nvSpPr>
            <p:spPr>
              <a:xfrm>
                <a:off x="9855997" y="2184816"/>
                <a:ext cx="212747" cy="390526"/>
              </a:xfrm>
              <a:prstGeom prst="downArrow">
                <a:avLst>
                  <a:gd name="adj1" fmla="val 32091"/>
                  <a:gd name="adj2" fmla="val 56866"/>
                </a:avLst>
              </a:prstGeom>
              <a:solidFill>
                <a:srgbClr val="C92929"/>
              </a:solidFill>
              <a:ln w="19050" cap="flat" cmpd="sng" algn="ctr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1" name="Šipka dolů 70"/>
              <p:cNvSpPr/>
              <p:nvPr/>
            </p:nvSpPr>
            <p:spPr>
              <a:xfrm rot="10800000">
                <a:off x="3813604" y="2164718"/>
                <a:ext cx="212747" cy="390526"/>
              </a:xfrm>
              <a:prstGeom prst="downArrow">
                <a:avLst>
                  <a:gd name="adj1" fmla="val 32091"/>
                  <a:gd name="adj2" fmla="val 56866"/>
                </a:avLst>
              </a:prstGeom>
              <a:solidFill>
                <a:srgbClr val="C92929"/>
              </a:solidFill>
              <a:ln w="19050" cap="flat" cmpd="sng" algn="ctr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Šipka dolů 71"/>
              <p:cNvSpPr/>
              <p:nvPr/>
            </p:nvSpPr>
            <p:spPr>
              <a:xfrm rot="10800000">
                <a:off x="7244191" y="2164720"/>
                <a:ext cx="212747" cy="390526"/>
              </a:xfrm>
              <a:prstGeom prst="downArrow">
                <a:avLst>
                  <a:gd name="adj1" fmla="val 32091"/>
                  <a:gd name="adj2" fmla="val 56866"/>
                </a:avLst>
              </a:prstGeom>
              <a:solidFill>
                <a:srgbClr val="C92929"/>
              </a:solidFill>
              <a:ln w="19050" cap="flat" cmpd="sng" algn="ctr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0" name="Skupina 49"/>
            <p:cNvGrpSpPr/>
            <p:nvPr/>
          </p:nvGrpSpPr>
          <p:grpSpPr>
            <a:xfrm>
              <a:off x="10703402" y="1859899"/>
              <a:ext cx="985367" cy="901971"/>
              <a:chOff x="10703402" y="1859899"/>
              <a:chExt cx="985367" cy="901971"/>
            </a:xfrm>
          </p:grpSpPr>
          <p:sp>
            <p:nvSpPr>
              <p:cNvPr id="68" name="TextovéPole 67"/>
              <p:cNvSpPr txBox="1"/>
              <p:nvPr/>
            </p:nvSpPr>
            <p:spPr>
              <a:xfrm>
                <a:off x="10703402" y="1859899"/>
                <a:ext cx="939614" cy="349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1. etapa</a:t>
                </a:r>
              </a:p>
            </p:txBody>
          </p:sp>
          <p:sp>
            <p:nvSpPr>
              <p:cNvPr id="69" name="Obdélník 68"/>
              <p:cNvSpPr/>
              <p:nvPr/>
            </p:nvSpPr>
            <p:spPr>
              <a:xfrm>
                <a:off x="10714633" y="2207423"/>
                <a:ext cx="974136" cy="554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2. etapa</a:t>
                </a:r>
              </a:p>
              <a:p>
                <a:pPr marL="0" marR="0" lvl="0" indent="0" defTabSz="914400" eaLnBrk="1" fontAlgn="auto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3. etapa</a:t>
                </a:r>
              </a:p>
            </p:txBody>
          </p:sp>
        </p:grpSp>
        <p:grpSp>
          <p:nvGrpSpPr>
            <p:cNvPr id="51" name="Skupina 50"/>
            <p:cNvGrpSpPr/>
            <p:nvPr/>
          </p:nvGrpSpPr>
          <p:grpSpPr>
            <a:xfrm>
              <a:off x="10714633" y="2936505"/>
              <a:ext cx="974136" cy="892093"/>
              <a:chOff x="10714633" y="1869777"/>
              <a:chExt cx="974136" cy="892093"/>
            </a:xfrm>
          </p:grpSpPr>
          <p:sp>
            <p:nvSpPr>
              <p:cNvPr id="66" name="TextovéPole 65"/>
              <p:cNvSpPr txBox="1"/>
              <p:nvPr/>
            </p:nvSpPr>
            <p:spPr>
              <a:xfrm>
                <a:off x="10714633" y="1869777"/>
                <a:ext cx="939614" cy="349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1. etapa</a:t>
                </a:r>
              </a:p>
            </p:txBody>
          </p:sp>
          <p:sp>
            <p:nvSpPr>
              <p:cNvPr id="67" name="Obdélník 66"/>
              <p:cNvSpPr/>
              <p:nvPr/>
            </p:nvSpPr>
            <p:spPr>
              <a:xfrm>
                <a:off x="10714633" y="2207423"/>
                <a:ext cx="974136" cy="554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2. etapa</a:t>
                </a:r>
              </a:p>
              <a:p>
                <a:pPr marL="0" marR="0" lvl="0" indent="0" defTabSz="914400" eaLnBrk="1" fontAlgn="auto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3. etapa</a:t>
                </a:r>
              </a:p>
            </p:txBody>
          </p:sp>
        </p:grpSp>
        <p:grpSp>
          <p:nvGrpSpPr>
            <p:cNvPr id="52" name="Skupina 51"/>
            <p:cNvGrpSpPr/>
            <p:nvPr/>
          </p:nvGrpSpPr>
          <p:grpSpPr>
            <a:xfrm>
              <a:off x="10705061" y="3981662"/>
              <a:ext cx="974136" cy="892093"/>
              <a:chOff x="10714633" y="1869777"/>
              <a:chExt cx="974136" cy="892093"/>
            </a:xfrm>
          </p:grpSpPr>
          <p:sp>
            <p:nvSpPr>
              <p:cNvPr id="64" name="TextovéPole 63"/>
              <p:cNvSpPr txBox="1"/>
              <p:nvPr/>
            </p:nvSpPr>
            <p:spPr>
              <a:xfrm>
                <a:off x="10714633" y="1869777"/>
                <a:ext cx="939614" cy="349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1. etapa</a:t>
                </a:r>
              </a:p>
            </p:txBody>
          </p:sp>
          <p:sp>
            <p:nvSpPr>
              <p:cNvPr id="65" name="Obdélník 64"/>
              <p:cNvSpPr/>
              <p:nvPr/>
            </p:nvSpPr>
            <p:spPr>
              <a:xfrm>
                <a:off x="10714633" y="2207423"/>
                <a:ext cx="974136" cy="554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2. etapa</a:t>
                </a:r>
              </a:p>
              <a:p>
                <a:pPr marL="0" marR="0" lvl="0" indent="0" defTabSz="914400" eaLnBrk="1" fontAlgn="auto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3. etapa</a:t>
                </a:r>
              </a:p>
            </p:txBody>
          </p:sp>
        </p:grpSp>
        <p:grpSp>
          <p:nvGrpSpPr>
            <p:cNvPr id="53" name="Skupina 52"/>
            <p:cNvGrpSpPr/>
            <p:nvPr/>
          </p:nvGrpSpPr>
          <p:grpSpPr>
            <a:xfrm>
              <a:off x="10705061" y="5053173"/>
              <a:ext cx="974136" cy="892093"/>
              <a:chOff x="10714633" y="1869777"/>
              <a:chExt cx="974136" cy="892093"/>
            </a:xfrm>
          </p:grpSpPr>
          <p:sp>
            <p:nvSpPr>
              <p:cNvPr id="62" name="TextovéPole 61"/>
              <p:cNvSpPr txBox="1"/>
              <p:nvPr/>
            </p:nvSpPr>
            <p:spPr>
              <a:xfrm>
                <a:off x="10714633" y="1869777"/>
                <a:ext cx="939614" cy="349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1. etapa</a:t>
                </a:r>
              </a:p>
            </p:txBody>
          </p:sp>
          <p:sp>
            <p:nvSpPr>
              <p:cNvPr id="63" name="Obdélník 62"/>
              <p:cNvSpPr/>
              <p:nvPr/>
            </p:nvSpPr>
            <p:spPr>
              <a:xfrm>
                <a:off x="10714633" y="2207423"/>
                <a:ext cx="974136" cy="554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2. etapa</a:t>
                </a:r>
              </a:p>
              <a:p>
                <a:pPr marL="0" marR="0" lvl="0" indent="0" defTabSz="914400" eaLnBrk="1" fontAlgn="auto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F6F6F"/>
                    </a:solidFill>
                    <a:effectLst/>
                    <a:uLnTx/>
                    <a:uFillTx/>
                  </a:rPr>
                  <a:t>3. etapa</a:t>
                </a:r>
              </a:p>
            </p:txBody>
          </p:sp>
        </p:grpSp>
        <p:sp>
          <p:nvSpPr>
            <p:cNvPr id="54" name="Šipka dolů 53"/>
            <p:cNvSpPr/>
            <p:nvPr/>
          </p:nvSpPr>
          <p:spPr>
            <a:xfrm rot="10800000">
              <a:off x="4408698" y="2912848"/>
              <a:ext cx="212747" cy="367539"/>
            </a:xfrm>
            <a:prstGeom prst="downArrow">
              <a:avLst>
                <a:gd name="adj1" fmla="val 32091"/>
                <a:gd name="adj2" fmla="val 56866"/>
              </a:avLst>
            </a:prstGeom>
            <a:solidFill>
              <a:srgbClr val="C92929"/>
            </a:solidFill>
            <a:ln w="19050" cap="flat" cmpd="sng" algn="ctr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Šipka dolů 54"/>
            <p:cNvSpPr/>
            <p:nvPr/>
          </p:nvSpPr>
          <p:spPr>
            <a:xfrm>
              <a:off x="10338460" y="2912849"/>
              <a:ext cx="212747" cy="367539"/>
            </a:xfrm>
            <a:prstGeom prst="downArrow">
              <a:avLst>
                <a:gd name="adj1" fmla="val 32091"/>
                <a:gd name="adj2" fmla="val 56866"/>
              </a:avLst>
            </a:prstGeom>
            <a:solidFill>
              <a:srgbClr val="C92929"/>
            </a:solidFill>
            <a:ln w="19050" cap="flat" cmpd="sng" algn="ctr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Šipka dolů 55"/>
            <p:cNvSpPr/>
            <p:nvPr/>
          </p:nvSpPr>
          <p:spPr>
            <a:xfrm rot="10800000">
              <a:off x="8013981" y="2912848"/>
              <a:ext cx="212747" cy="367539"/>
            </a:xfrm>
            <a:prstGeom prst="downArrow">
              <a:avLst>
                <a:gd name="adj1" fmla="val 32091"/>
                <a:gd name="adj2" fmla="val 56866"/>
              </a:avLst>
            </a:prstGeom>
            <a:solidFill>
              <a:srgbClr val="C92929"/>
            </a:solidFill>
            <a:ln w="19050" cap="flat" cmpd="sng" algn="ctr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Šipka dolů 56"/>
            <p:cNvSpPr/>
            <p:nvPr/>
          </p:nvSpPr>
          <p:spPr>
            <a:xfrm rot="10800000">
              <a:off x="4521723" y="3965648"/>
              <a:ext cx="212747" cy="367539"/>
            </a:xfrm>
            <a:prstGeom prst="downArrow">
              <a:avLst>
                <a:gd name="adj1" fmla="val 32091"/>
                <a:gd name="adj2" fmla="val 56866"/>
              </a:avLst>
            </a:prstGeom>
            <a:solidFill>
              <a:srgbClr val="C92929"/>
            </a:solidFill>
            <a:ln w="19050" cap="flat" cmpd="sng" algn="ctr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Šipka dolů 57"/>
            <p:cNvSpPr/>
            <p:nvPr/>
          </p:nvSpPr>
          <p:spPr>
            <a:xfrm>
              <a:off x="10400261" y="3997814"/>
              <a:ext cx="212747" cy="367539"/>
            </a:xfrm>
            <a:prstGeom prst="downArrow">
              <a:avLst>
                <a:gd name="adj1" fmla="val 32091"/>
                <a:gd name="adj2" fmla="val 56866"/>
              </a:avLst>
            </a:prstGeom>
            <a:solidFill>
              <a:srgbClr val="C92929"/>
            </a:solidFill>
            <a:ln w="19050" cap="flat" cmpd="sng" algn="ctr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" name="Šipka dolů 58"/>
            <p:cNvSpPr/>
            <p:nvPr/>
          </p:nvSpPr>
          <p:spPr>
            <a:xfrm rot="10800000">
              <a:off x="3877291" y="5014960"/>
              <a:ext cx="212747" cy="367539"/>
            </a:xfrm>
            <a:prstGeom prst="downArrow">
              <a:avLst>
                <a:gd name="adj1" fmla="val 32091"/>
                <a:gd name="adj2" fmla="val 56866"/>
              </a:avLst>
            </a:prstGeom>
            <a:solidFill>
              <a:srgbClr val="C92929"/>
            </a:solidFill>
            <a:ln w="19050" cap="flat" cmpd="sng" algn="ctr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Šipka dolů 59"/>
            <p:cNvSpPr/>
            <p:nvPr/>
          </p:nvSpPr>
          <p:spPr>
            <a:xfrm rot="10800000">
              <a:off x="7130653" y="5023287"/>
              <a:ext cx="212747" cy="367539"/>
            </a:xfrm>
            <a:prstGeom prst="downArrow">
              <a:avLst>
                <a:gd name="adj1" fmla="val 32091"/>
                <a:gd name="adj2" fmla="val 56866"/>
              </a:avLst>
            </a:prstGeom>
            <a:solidFill>
              <a:srgbClr val="C92929"/>
            </a:solidFill>
            <a:ln w="19050" cap="flat" cmpd="sng" algn="ctr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1" name="Šipka dolů 60"/>
            <p:cNvSpPr/>
            <p:nvPr/>
          </p:nvSpPr>
          <p:spPr>
            <a:xfrm>
              <a:off x="9949786" y="5035964"/>
              <a:ext cx="212747" cy="367539"/>
            </a:xfrm>
            <a:prstGeom prst="downArrow">
              <a:avLst>
                <a:gd name="adj1" fmla="val 32091"/>
                <a:gd name="adj2" fmla="val 56866"/>
              </a:avLst>
            </a:prstGeom>
            <a:solidFill>
              <a:srgbClr val="C92929"/>
            </a:solidFill>
            <a:ln w="19050" cap="flat" cmpd="sng" algn="ctr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7" name="Zástupný symbol pro obsah 1">
            <a:extLst>
              <a:ext uri="{FF2B5EF4-FFF2-40B4-BE49-F238E27FC236}">
                <a16:creationId xmlns:a16="http://schemas.microsoft.com/office/drawing/2014/main" id="{E2868081-7765-4839-BEFF-22675FEA28AF}"/>
              </a:ext>
            </a:extLst>
          </p:cNvPr>
          <p:cNvSpPr txBox="1">
            <a:spLocks/>
          </p:cNvSpPr>
          <p:nvPr/>
        </p:nvSpPr>
        <p:spPr>
          <a:xfrm>
            <a:off x="447662" y="6578174"/>
            <a:ext cx="11419055" cy="216000"/>
          </a:xfrm>
          <a:prstGeom prst="rect">
            <a:avLst/>
          </a:prstGeom>
        </p:spPr>
        <p:txBody>
          <a:bodyPr vert="horz" lIns="0" tIns="3600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cs-CZ" sz="12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etapa N=1572, 2. etapa N=1520, 1. etapa N = 1549, zobrazena % respondentů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Přímá spojnice 7"/>
          <p:cNvCxnSpPr/>
          <p:nvPr/>
        </p:nvCxnSpPr>
        <p:spPr>
          <a:xfrm>
            <a:off x="2493818" y="2622289"/>
            <a:ext cx="8297613" cy="7034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4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id="{2B0945D4-1442-4BAF-B7AA-7E5CCC179CC9}"/>
              </a:ext>
            </a:extLst>
          </p:cNvPr>
          <p:cNvGraphicFramePr/>
          <p:nvPr>
            <p:extLst/>
          </p:nvPr>
        </p:nvGraphicFramePr>
        <p:xfrm>
          <a:off x="360000" y="2025596"/>
          <a:ext cx="10812825" cy="4619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Nadpis 4">
            <a:extLst>
              <a:ext uri="{FF2B5EF4-FFF2-40B4-BE49-F238E27FC236}">
                <a16:creationId xmlns:a16="http://schemas.microsoft.com/office/drawing/2014/main" id="{8D8DFAE5-42C4-42D2-A667-334739187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600" dirty="0" smtClean="0">
                <a:solidFill>
                  <a:schemeClr val="tx1">
                    <a:lumMod val="75000"/>
                  </a:schemeClr>
                </a:solidFill>
              </a:rPr>
              <a:t>Zájem o okamžité vycestování zůstává stejný, zvýšil se ale podíl těch, kteří chtějí vycestovat za 1-2 měsíce. Pouze 15% by teď nechtělo vůbec vycestovat.</a:t>
            </a:r>
            <a:endParaRPr lang="cs-CZ" sz="26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3" name="Zástupný symbol pro obsah 1">
            <a:extLst>
              <a:ext uri="{FF2B5EF4-FFF2-40B4-BE49-F238E27FC236}">
                <a16:creationId xmlns:a16="http://schemas.microsoft.com/office/drawing/2014/main" id="{E2868081-7765-4839-BEFF-22675FEA28AF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72053" y="6561387"/>
            <a:ext cx="11418888" cy="2159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3. etapa N=1572, </a:t>
            </a:r>
            <a:r>
              <a:rPr lang="pt-BR" sz="12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2. etapa N=1520 </a:t>
            </a:r>
            <a:r>
              <a:rPr lang="cs-CZ" sz="12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,</a:t>
            </a:r>
            <a:r>
              <a:rPr lang="pt-BR" sz="12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1. etapa N = 1 549, </a:t>
            </a:r>
            <a:r>
              <a:rPr lang="cs-CZ" sz="12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zobrazena % respondentů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EC559BBD-5D90-4A3F-8B6B-27DC906723B6}"/>
              </a:ext>
            </a:extLst>
          </p:cNvPr>
          <p:cNvSpPr txBox="1">
            <a:spLocks/>
          </p:cNvSpPr>
          <p:nvPr/>
        </p:nvSpPr>
        <p:spPr>
          <a:xfrm>
            <a:off x="360000" y="6235874"/>
            <a:ext cx="11340000" cy="392057"/>
          </a:xfrm>
          <a:prstGeom prst="rect">
            <a:avLst/>
          </a:prstGeom>
        </p:spPr>
        <p:txBody>
          <a:bodyPr vert="horz" lIns="0" tIns="3600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cs-CZ" sz="12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cs-CZ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E24. Kdyby bylo možné do Vaší nejoblíbenější zahraniční destinace vycestovat co nejdříve (např. zítra), aniž by byly jakékoli systémové či osobní bariéry, vycestoval(a) byste? </a:t>
            </a: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1031631" y="3936096"/>
            <a:ext cx="10433538" cy="22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1031631" y="4982776"/>
            <a:ext cx="10433538" cy="22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Šipka dolů 17"/>
          <p:cNvSpPr/>
          <p:nvPr/>
        </p:nvSpPr>
        <p:spPr>
          <a:xfrm rot="10800000">
            <a:off x="8199827" y="2298137"/>
            <a:ext cx="212747" cy="390526"/>
          </a:xfrm>
          <a:prstGeom prst="downArrow">
            <a:avLst>
              <a:gd name="adj1" fmla="val 32091"/>
              <a:gd name="adj2" fmla="val 56866"/>
            </a:avLst>
          </a:prstGeom>
          <a:solidFill>
            <a:srgbClr val="C92929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Šipka dolů 18"/>
          <p:cNvSpPr/>
          <p:nvPr/>
        </p:nvSpPr>
        <p:spPr>
          <a:xfrm>
            <a:off x="10614734" y="2298137"/>
            <a:ext cx="212747" cy="390526"/>
          </a:xfrm>
          <a:prstGeom prst="downArrow">
            <a:avLst>
              <a:gd name="adj1" fmla="val 32091"/>
              <a:gd name="adj2" fmla="val 56866"/>
            </a:avLst>
          </a:prstGeom>
          <a:solidFill>
            <a:srgbClr val="C92929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1266462" y="4299604"/>
            <a:ext cx="10433538" cy="22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1418862" y="3143465"/>
            <a:ext cx="10433538" cy="22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777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DIAN2018">
    <a:dk1>
      <a:srgbClr val="3F3F3F"/>
    </a:dk1>
    <a:lt1>
      <a:srgbClr val="FFFFFF"/>
    </a:lt1>
    <a:dk2>
      <a:srgbClr val="6F6F6F"/>
    </a:dk2>
    <a:lt2>
      <a:srgbClr val="0F65A6"/>
    </a:lt2>
    <a:accent1>
      <a:srgbClr val="AF4248"/>
    </a:accent1>
    <a:accent2>
      <a:srgbClr val="F2AA5D"/>
    </a:accent2>
    <a:accent3>
      <a:srgbClr val="EFC258"/>
    </a:accent3>
    <a:accent4>
      <a:srgbClr val="1A936F"/>
    </a:accent4>
    <a:accent5>
      <a:srgbClr val="086788"/>
    </a:accent5>
    <a:accent6>
      <a:srgbClr val="5E5D85"/>
    </a:accent6>
    <a:hlink>
      <a:srgbClr val="44546A"/>
    </a:hlink>
    <a:folHlink>
      <a:srgbClr val="6E83A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MEDIAN2018">
    <a:dk1>
      <a:srgbClr val="3F3F3F"/>
    </a:dk1>
    <a:lt1>
      <a:srgbClr val="FFFFFF"/>
    </a:lt1>
    <a:dk2>
      <a:srgbClr val="6F6F6F"/>
    </a:dk2>
    <a:lt2>
      <a:srgbClr val="0F65A6"/>
    </a:lt2>
    <a:accent1>
      <a:srgbClr val="AF4248"/>
    </a:accent1>
    <a:accent2>
      <a:srgbClr val="F2AA5D"/>
    </a:accent2>
    <a:accent3>
      <a:srgbClr val="EFC258"/>
    </a:accent3>
    <a:accent4>
      <a:srgbClr val="1A936F"/>
    </a:accent4>
    <a:accent5>
      <a:srgbClr val="086788"/>
    </a:accent5>
    <a:accent6>
      <a:srgbClr val="5E5D85"/>
    </a:accent6>
    <a:hlink>
      <a:srgbClr val="44546A"/>
    </a:hlink>
    <a:folHlink>
      <a:srgbClr val="6E83A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MEDIAN2018">
    <a:dk1>
      <a:srgbClr val="3F3F3F"/>
    </a:dk1>
    <a:lt1>
      <a:srgbClr val="FFFFFF"/>
    </a:lt1>
    <a:dk2>
      <a:srgbClr val="6F6F6F"/>
    </a:dk2>
    <a:lt2>
      <a:srgbClr val="0F65A6"/>
    </a:lt2>
    <a:accent1>
      <a:srgbClr val="AF4248"/>
    </a:accent1>
    <a:accent2>
      <a:srgbClr val="F2AA5D"/>
    </a:accent2>
    <a:accent3>
      <a:srgbClr val="EFC258"/>
    </a:accent3>
    <a:accent4>
      <a:srgbClr val="1A936F"/>
    </a:accent4>
    <a:accent5>
      <a:srgbClr val="086788"/>
    </a:accent5>
    <a:accent6>
      <a:srgbClr val="5E5D85"/>
    </a:accent6>
    <a:hlink>
      <a:srgbClr val="44546A"/>
    </a:hlink>
    <a:folHlink>
      <a:srgbClr val="6E83A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MEDIAN2018">
    <a:dk1>
      <a:srgbClr val="3F3F3F"/>
    </a:dk1>
    <a:lt1>
      <a:srgbClr val="FFFFFF"/>
    </a:lt1>
    <a:dk2>
      <a:srgbClr val="6F6F6F"/>
    </a:dk2>
    <a:lt2>
      <a:srgbClr val="0F65A6"/>
    </a:lt2>
    <a:accent1>
      <a:srgbClr val="AF4248"/>
    </a:accent1>
    <a:accent2>
      <a:srgbClr val="F2AA5D"/>
    </a:accent2>
    <a:accent3>
      <a:srgbClr val="EFC258"/>
    </a:accent3>
    <a:accent4>
      <a:srgbClr val="1A936F"/>
    </a:accent4>
    <a:accent5>
      <a:srgbClr val="086788"/>
    </a:accent5>
    <a:accent6>
      <a:srgbClr val="5E5D85"/>
    </a:accent6>
    <a:hlink>
      <a:srgbClr val="44546A"/>
    </a:hlink>
    <a:folHlink>
      <a:srgbClr val="6E83A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MEDIAN2018">
    <a:dk1>
      <a:srgbClr val="3F3F3F"/>
    </a:dk1>
    <a:lt1>
      <a:srgbClr val="FFFFFF"/>
    </a:lt1>
    <a:dk2>
      <a:srgbClr val="6F6F6F"/>
    </a:dk2>
    <a:lt2>
      <a:srgbClr val="0F65A6"/>
    </a:lt2>
    <a:accent1>
      <a:srgbClr val="AF4248"/>
    </a:accent1>
    <a:accent2>
      <a:srgbClr val="F2AA5D"/>
    </a:accent2>
    <a:accent3>
      <a:srgbClr val="EFC258"/>
    </a:accent3>
    <a:accent4>
      <a:srgbClr val="1A936F"/>
    </a:accent4>
    <a:accent5>
      <a:srgbClr val="086788"/>
    </a:accent5>
    <a:accent6>
      <a:srgbClr val="5E5D85"/>
    </a:accent6>
    <a:hlink>
      <a:srgbClr val="44546A"/>
    </a:hlink>
    <a:folHlink>
      <a:srgbClr val="6E83A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MEDIAN2018">
    <a:dk1>
      <a:srgbClr val="3F3F3F"/>
    </a:dk1>
    <a:lt1>
      <a:srgbClr val="FFFFFF"/>
    </a:lt1>
    <a:dk2>
      <a:srgbClr val="6F6F6F"/>
    </a:dk2>
    <a:lt2>
      <a:srgbClr val="0F65A6"/>
    </a:lt2>
    <a:accent1>
      <a:srgbClr val="AF4248"/>
    </a:accent1>
    <a:accent2>
      <a:srgbClr val="F2AA5D"/>
    </a:accent2>
    <a:accent3>
      <a:srgbClr val="EFC258"/>
    </a:accent3>
    <a:accent4>
      <a:srgbClr val="1A936F"/>
    </a:accent4>
    <a:accent5>
      <a:srgbClr val="086788"/>
    </a:accent5>
    <a:accent6>
      <a:srgbClr val="5E5D85"/>
    </a:accent6>
    <a:hlink>
      <a:srgbClr val="44546A"/>
    </a:hlink>
    <a:folHlink>
      <a:srgbClr val="6E83A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MEDIAN2018">
    <a:dk1>
      <a:srgbClr val="3F3F3F"/>
    </a:dk1>
    <a:lt1>
      <a:srgbClr val="FFFFFF"/>
    </a:lt1>
    <a:dk2>
      <a:srgbClr val="6F6F6F"/>
    </a:dk2>
    <a:lt2>
      <a:srgbClr val="0F65A6"/>
    </a:lt2>
    <a:accent1>
      <a:srgbClr val="AF4248"/>
    </a:accent1>
    <a:accent2>
      <a:srgbClr val="F2AA5D"/>
    </a:accent2>
    <a:accent3>
      <a:srgbClr val="EFC258"/>
    </a:accent3>
    <a:accent4>
      <a:srgbClr val="1A936F"/>
    </a:accent4>
    <a:accent5>
      <a:srgbClr val="086788"/>
    </a:accent5>
    <a:accent6>
      <a:srgbClr val="5E5D85"/>
    </a:accent6>
    <a:hlink>
      <a:srgbClr val="44546A"/>
    </a:hlink>
    <a:folHlink>
      <a:srgbClr val="6E83A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MEDIAN2018">
    <a:dk1>
      <a:srgbClr val="3F3F3F"/>
    </a:dk1>
    <a:lt1>
      <a:srgbClr val="FFFFFF"/>
    </a:lt1>
    <a:dk2>
      <a:srgbClr val="6F6F6F"/>
    </a:dk2>
    <a:lt2>
      <a:srgbClr val="0F65A6"/>
    </a:lt2>
    <a:accent1>
      <a:srgbClr val="AF4248"/>
    </a:accent1>
    <a:accent2>
      <a:srgbClr val="F2AA5D"/>
    </a:accent2>
    <a:accent3>
      <a:srgbClr val="EFC258"/>
    </a:accent3>
    <a:accent4>
      <a:srgbClr val="1A936F"/>
    </a:accent4>
    <a:accent5>
      <a:srgbClr val="086788"/>
    </a:accent5>
    <a:accent6>
      <a:srgbClr val="5E5D85"/>
    </a:accent6>
    <a:hlink>
      <a:srgbClr val="44546A"/>
    </a:hlink>
    <a:folHlink>
      <a:srgbClr val="6E83A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408</Words>
  <Application>Microsoft Office PowerPoint</Application>
  <PresentationFormat>Širokoúhlá obrazovka</PresentationFormat>
  <Paragraphs>31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Neo Sans Pro</vt:lpstr>
      <vt:lpstr>Motiv Office</vt:lpstr>
      <vt:lpstr>Prezentace aplikace PowerPoint</vt:lpstr>
      <vt:lpstr>Prezentace aplikace PowerPoint</vt:lpstr>
      <vt:lpstr>Prezentace aplikace PowerPoint</vt:lpstr>
      <vt:lpstr>Chuť cestovat se obecně zvyšuje. Chuť cestovat do zahraničí má aktuálně 67% cestujících, cestovat letecky potom 63%. </vt:lpstr>
      <vt:lpstr>Zájem o letecké cestování bez ohledu na opatření se signifikantně zvýšil. O více než ½ se také snížil počet cestujících, kteří nechtějí letecky cestovat vůbec.</vt:lpstr>
      <vt:lpstr>Zájem o okamžité vycestování zůstává stejný, zvýšil se ale podíl těch, kteří chtějí vycestovat za 1-2 měsíce. Pouze 15% by teď nechtělo vůbec vycestovat.</vt:lpstr>
    </vt:vector>
  </TitlesOfParts>
  <Company>CAH, a. 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DIVÍŠKOVÁ Klára</dc:creator>
  <cp:lastModifiedBy>DIVÍŠKOVÁ Klára</cp:lastModifiedBy>
  <cp:revision>2</cp:revision>
  <dcterms:created xsi:type="dcterms:W3CDTF">2021-06-04T14:45:03Z</dcterms:created>
  <dcterms:modified xsi:type="dcterms:W3CDTF">2021-06-04T14:46:38Z</dcterms:modified>
</cp:coreProperties>
</file>