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65" r:id="rId1"/>
    <p:sldMasterId id="2147483771" r:id="rId2"/>
    <p:sldMasterId id="2147483783" r:id="rId3"/>
    <p:sldMasterId id="2147483795" r:id="rId4"/>
    <p:sldMasterId id="2147483806" r:id="rId5"/>
  </p:sldMasterIdLst>
  <p:notesMasterIdLst>
    <p:notesMasterId r:id="rId10"/>
  </p:notesMasterIdLst>
  <p:sldIdLst>
    <p:sldId id="352" r:id="rId6"/>
    <p:sldId id="348" r:id="rId7"/>
    <p:sldId id="353" r:id="rId8"/>
    <p:sldId id="354" r:id="rId9"/>
  </p:sldIdLst>
  <p:sldSz cx="9144000" cy="6858000" type="screen4x3"/>
  <p:notesSz cx="6797675" cy="9928225"/>
  <p:defaultTextStyle>
    <a:defPPr>
      <a:defRPr lang="en-GB"/>
    </a:defPPr>
    <a:lvl1pPr algn="l" defTabSz="39387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651353" indent="-250522" algn="l" defTabSz="39387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002084" indent="-200415" algn="l" defTabSz="39387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402915" indent="-200415" algn="l" defTabSz="39387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03750" indent="-200415" algn="l" defTabSz="393875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004165" algn="l" defTabSz="801666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404999" algn="l" defTabSz="801666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2805834" algn="l" defTabSz="801666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206665" algn="l" defTabSz="801666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60">
          <p15:clr>
            <a:srgbClr val="A4A3A4"/>
          </p15:clr>
        </p15:guide>
        <p15:guide id="4" pos="2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B7B9B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5" autoAdjust="0"/>
    <p:restoredTop sz="94710" autoAdjust="0"/>
  </p:normalViewPr>
  <p:slideViewPr>
    <p:cSldViewPr>
      <p:cViewPr varScale="1">
        <p:scale>
          <a:sx n="104" d="100"/>
          <a:sy n="104" d="100"/>
        </p:scale>
        <p:origin x="1878" y="108"/>
      </p:cViewPr>
      <p:guideLst>
        <p:guide orient="horz" pos="2160"/>
        <p:guide pos="2880"/>
        <p:guide orient="horz" pos="1960"/>
        <p:guide pos="2463"/>
      </p:guideLst>
    </p:cSldViewPr>
  </p:slideViewPr>
  <p:outlineViewPr>
    <p:cViewPr varScale="1">
      <p:scale>
        <a:sx n="170" d="200"/>
        <a:sy n="170" d="200"/>
      </p:scale>
      <p:origin x="0" y="4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kcrsrv01\SHARED\DATA\9000%20Odbor%20legislativy,%20informaci,%20poradenstvi\9000%20-%20Nov&#233;%20rozd&#283;len&#237;\3_Ekonomick&#225;%20agenda\3_3_Ankety%20a%20&#353;et&#345;en&#237;\2021\2021_05_Aktu&#225;ln&#237;%20probl&#233;my%20trhu%20pr&#225;ce\20201_05_Aktu&#225;ln&#237;%20probl&#233;my%20trhu%20pr&#225;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kcrsrv01\SHARED\DATA\9000%20Odbor%20legislativy,%20informaci,%20poradenstvi\9000%20-%20Nov&#233;%20rozd&#283;len&#237;\3_Ekonomick&#225;%20agenda\3_3_Ankety%20a%20&#353;et&#345;en&#237;\2021\2021_05_Aktu&#225;ln&#237;%20probl&#233;my%20trhu%20pr&#225;ce\20201_05_Aktu&#225;ln&#237;%20probl&#233;my%20trhu%20pr&#225;c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kcrsrv01\SHARED\DATA\9000%20Odbor%20legislativy,%20informaci,%20poradenstvi\9000%20-%20Nov&#233;%20rozd&#283;len&#237;\3_Ekonomick&#225;%20agenda\3_3_Ankety%20a%20&#353;et&#345;en&#237;\2021\2021_05_Aktu&#225;ln&#237;%20probl&#233;my%20trhu%20pr&#225;ce\20201_05_Aktu&#225;ln&#237;%20probl&#233;my%20trhu%20pr&#225;c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b="1" dirty="0"/>
              <a:t>Firma podporuje stravování zaměstnanců tím, že jim poskytuje </a:t>
            </a:r>
            <a:r>
              <a:rPr lang="cs-CZ" sz="2000" dirty="0"/>
              <a:t>(možno více odpovědí)</a:t>
            </a:r>
            <a:endParaRPr lang="cs-CZ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5709374105137768E-2"/>
          <c:y val="0.15147067148136106"/>
          <c:w val="0.95679922121087113"/>
          <c:h val="0.61290960024227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velikost'!$H$25:$H$28</c:f>
              <c:strCache>
                <c:ptCount val="4"/>
                <c:pt idx="0">
                  <c:v>Závodní stravování</c:v>
                </c:pt>
                <c:pt idx="1">
                  <c:v>Stravenkový paušál</c:v>
                </c:pt>
                <c:pt idx="2">
                  <c:v>Stravenky</c:v>
                </c:pt>
                <c:pt idx="3">
                  <c:v>Jinou podporu </c:v>
                </c:pt>
              </c:strCache>
            </c:strRef>
          </c:cat>
          <c:val>
            <c:numRef>
              <c:f>'12 velikost'!$I$25:$I$28</c:f>
              <c:numCache>
                <c:formatCode>0%</c:formatCode>
                <c:ptCount val="4"/>
                <c:pt idx="0">
                  <c:v>0.4437869822485207</c:v>
                </c:pt>
                <c:pt idx="1">
                  <c:v>0.4437869822485207</c:v>
                </c:pt>
                <c:pt idx="2">
                  <c:v>0.29980276134122286</c:v>
                </c:pt>
                <c:pt idx="3">
                  <c:v>4.7337278106508875E-2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A-4074-AB7C-16702366D4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83514640"/>
        <c:axId val="483514968"/>
      </c:barChart>
      <c:catAx>
        <c:axId val="48351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83514968"/>
        <c:crosses val="autoZero"/>
        <c:auto val="1"/>
        <c:lblAlgn val="ctr"/>
        <c:lblOffset val="100"/>
        <c:noMultiLvlLbl val="0"/>
      </c:catAx>
      <c:valAx>
        <c:axId val="483514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351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 dirty="0"/>
              <a:t>Co nejlépe vystihuje postoj ke </a:t>
            </a:r>
            <a:r>
              <a:rPr lang="cs-CZ" b="1" dirty="0" err="1"/>
              <a:t>stravenkovému</a:t>
            </a:r>
            <a:r>
              <a:rPr lang="cs-CZ" b="1" dirty="0"/>
              <a:t> paušálu u Vás ve firmě?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5072773847194334"/>
          <c:y val="0.14454823932813654"/>
          <c:w val="0.47314095083908903"/>
          <c:h val="0.728072086168141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velikost '!$I$25:$I$29</c:f>
              <c:strCache>
                <c:ptCount val="5"/>
                <c:pt idx="0">
                  <c:v>Firma i zaměstnanci mají zájem</c:v>
                </c:pt>
                <c:pt idx="1">
                  <c:v>Firma ani zaměstnanci nemají zájem</c:v>
                </c:pt>
                <c:pt idx="2">
                  <c:v>I když si stravenkový paušál zaměstnanci (odbory) přejí, firma je proti</c:v>
                </c:pt>
                <c:pt idx="3">
                  <c:v>Firma má zájem, ale zaměstnanci (odbory) jsou proti</c:v>
                </c:pt>
                <c:pt idx="4">
                  <c:v>Nevím, resp. postoj zaměstnanců neznám</c:v>
                </c:pt>
              </c:strCache>
            </c:strRef>
          </c:cat>
          <c:val>
            <c:numRef>
              <c:f>'13 velikost '!$J$25:$J$29</c:f>
              <c:numCache>
                <c:formatCode>0%</c:formatCode>
                <c:ptCount val="5"/>
                <c:pt idx="0">
                  <c:v>0.45528455284552843</c:v>
                </c:pt>
                <c:pt idx="1">
                  <c:v>0.22926829268292684</c:v>
                </c:pt>
                <c:pt idx="2">
                  <c:v>8.6178861788617889E-2</c:v>
                </c:pt>
                <c:pt idx="3">
                  <c:v>2.2764227642276424E-2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E-4A5A-B757-956598F70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92902616"/>
        <c:axId val="492902944"/>
      </c:barChart>
      <c:catAx>
        <c:axId val="492902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92902944"/>
        <c:crosses val="autoZero"/>
        <c:auto val="1"/>
        <c:lblAlgn val="ctr"/>
        <c:lblOffset val="100"/>
        <c:noMultiLvlLbl val="0"/>
      </c:catAx>
      <c:valAx>
        <c:axId val="4929029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9290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/>
              <a:t>Jaké máte důvody pro to,</a:t>
            </a:r>
            <a:r>
              <a:rPr lang="cs-CZ" b="1" baseline="0"/>
              <a:t> že jste </a:t>
            </a:r>
            <a:r>
              <a:rPr lang="cs-CZ" b="1"/>
              <a:t>stravenkový paušál jako daňovou úlevu ve Vaší firmě nezavedli? </a:t>
            </a:r>
            <a:r>
              <a:rPr lang="cs-CZ"/>
              <a:t>(možno více odpovědí)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8864142318683917"/>
          <c:y val="0.1136145664810705"/>
          <c:w val="0.51135859676793649"/>
          <c:h val="0.795102075237451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velikost'!$I$43:$I$50</c:f>
              <c:strCache>
                <c:ptCount val="8"/>
                <c:pt idx="0">
                  <c:v>Není jisté, že zaměstnanci obdržené peníze využijí na teplý oběd nebo nákup potravin</c:v>
                </c:pt>
                <c:pt idx="1">
                  <c:v>Dříve zavedené daňové úlevy pro stravování (stravenky a závodní stravování) plně vyhovují</c:v>
                </c:pt>
                <c:pt idx="2">
                  <c:v>Nedostatečný zájem zaměstnanců</c:v>
                </c:pt>
                <c:pt idx="3">
                  <c:v>Ideově nesouhlasím s daňovými úlevami včetně této</c:v>
                </c:pt>
                <c:pt idx="4">
                  <c:v>V zásadě je firma rozhodnuta stravenkový paušál zavést, zatím jsme se však k tomuto kroku neodhodlali</c:v>
                </c:pt>
                <c:pt idx="5">
                  <c:v>Stejně jako dřívější formy daňových úlev (závodní stravování nebo stravenky), tak nově i stravenkový paušál znamená pro firmu vyšší administrativní zátěž včetně častých kontrol a vyšší náklady</c:v>
                </c:pt>
                <c:pt idx="6">
                  <c:v>Nemáme ve firmě o stravenkovém paušálu dost informací pro to, aby mohl být zaveden</c:v>
                </c:pt>
                <c:pt idx="7">
                  <c:v>Jiné důvody</c:v>
                </c:pt>
              </c:strCache>
            </c:strRef>
          </c:cat>
          <c:val>
            <c:numRef>
              <c:f>'14 velikost'!$J$43:$J$50</c:f>
              <c:numCache>
                <c:formatCode>0%</c:formatCode>
                <c:ptCount val="8"/>
                <c:pt idx="0">
                  <c:v>0.3394255874673629</c:v>
                </c:pt>
                <c:pt idx="1">
                  <c:v>0.31592689295039167</c:v>
                </c:pt>
                <c:pt idx="2">
                  <c:v>0.13577023498694518</c:v>
                </c:pt>
                <c:pt idx="3">
                  <c:v>0.12532637075718014</c:v>
                </c:pt>
                <c:pt idx="4">
                  <c:v>0.11488250652741515</c:v>
                </c:pt>
                <c:pt idx="5">
                  <c:v>0.10966057441253264</c:v>
                </c:pt>
                <c:pt idx="6">
                  <c:v>7.8328981723237601E-2</c:v>
                </c:pt>
                <c:pt idx="7">
                  <c:v>0.13577023498694518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B-412F-830C-7C7012198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04489272"/>
        <c:axId val="498484256"/>
      </c:barChart>
      <c:catAx>
        <c:axId val="304489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98484256"/>
        <c:crosses val="autoZero"/>
        <c:auto val="1"/>
        <c:lblAlgn val="ctr"/>
        <c:lblOffset val="100"/>
        <c:noMultiLvlLbl val="0"/>
      </c:catAx>
      <c:valAx>
        <c:axId val="4984842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0448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0.01144</cdr:x>
      <cdr:y>0.87143</cdr:y>
    </cdr:from>
    <cdr:to>
      <cdr:x>0.9951</cdr:x>
      <cdr:y>0.98274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B8C92EA-3558-425E-8813-3B28C0A99658}"/>
            </a:ext>
          </a:extLst>
        </cdr:cNvPr>
        <cdr:cNvSpPr txBox="1"/>
      </cdr:nvSpPr>
      <cdr:spPr>
        <a:xfrm xmlns:a="http://schemas.openxmlformats.org/drawingml/2006/main">
          <a:off x="93086" y="4392488"/>
          <a:ext cx="8003946" cy="561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200" i="1" dirty="0">
              <a:latin typeface="Arial" panose="020B0604020202020204" pitchFamily="34" charset="0"/>
              <a:cs typeface="Arial" panose="020B0604020202020204" pitchFamily="34" charset="0"/>
            </a:rPr>
            <a:t>Zdroj dat: Hospodářská komora ČR, šetření "Aktuální problémy trhu práce", květen 2021, 615 respondentů - zaměstnavatelů (vybráno 507 těch, kteří stravování podporují)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0.89997</cdr:y>
    </cdr:from>
    <cdr:to>
      <cdr:x>1</cdr:x>
      <cdr:y>0.99912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215F7A39-090F-4FE0-9450-21B0DF034612}"/>
            </a:ext>
          </a:extLst>
        </cdr:cNvPr>
        <cdr:cNvSpPr txBox="1"/>
      </cdr:nvSpPr>
      <cdr:spPr>
        <a:xfrm xmlns:a="http://schemas.openxmlformats.org/drawingml/2006/main">
          <a:off x="0" y="4601158"/>
          <a:ext cx="8064896" cy="506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i="1" dirty="0">
              <a:latin typeface="Arial" panose="020B0604020202020204" pitchFamily="34" charset="0"/>
              <a:cs typeface="Arial" panose="020B0604020202020204" pitchFamily="34" charset="0"/>
            </a:rPr>
            <a:t>Zdroj dat: Hospodářská komora ČR, šetření "Aktuální problémy trhu práce", květen 2021, 615 respondentů - zaměstnavatelů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0.00649</cdr:x>
      <cdr:y>0.92311</cdr:y>
    </cdr:from>
    <cdr:to>
      <cdr:x>0.99481</cdr:x>
      <cdr:y>0.99116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4EAC175D-D5EB-4220-A975-5466FAC53169}"/>
            </a:ext>
          </a:extLst>
        </cdr:cNvPr>
        <cdr:cNvSpPr txBox="1"/>
      </cdr:nvSpPr>
      <cdr:spPr>
        <a:xfrm xmlns:a="http://schemas.openxmlformats.org/drawingml/2006/main">
          <a:off x="47625" y="6194425"/>
          <a:ext cx="7248525" cy="456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i="1" dirty="0">
              <a:latin typeface="Arial" panose="020B0604020202020204" pitchFamily="34" charset="0"/>
              <a:cs typeface="Arial" panose="020B0604020202020204" pitchFamily="34" charset="0"/>
            </a:rPr>
            <a:t>Zdroj dat: Hospodářská komora ČR; šetření "Aktuální problémy trhu práce"; květen 2021; 615 respondentů - zaměstnavatelů</a:t>
          </a:r>
          <a:r>
            <a:rPr lang="cs-CZ" sz="1200" i="1" baseline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cs-CZ" sz="1200" i="1" dirty="0">
              <a:latin typeface="Arial" panose="020B0604020202020204" pitchFamily="34" charset="0"/>
              <a:cs typeface="Arial" panose="020B0604020202020204" pitchFamily="34" charset="0"/>
            </a:rPr>
            <a:t>vybráno 383 těch, kteří </a:t>
          </a:r>
          <a:r>
            <a:rPr lang="cs-CZ" sz="1200" i="1" dirty="0" err="1">
              <a:latin typeface="Arial" panose="020B0604020202020204" pitchFamily="34" charset="0"/>
              <a:cs typeface="Arial" panose="020B0604020202020204" pitchFamily="34" charset="0"/>
            </a:rPr>
            <a:t>stravenkový</a:t>
          </a:r>
          <a:r>
            <a:rPr lang="cs-CZ" sz="1200" i="1" dirty="0">
              <a:latin typeface="Arial" panose="020B0604020202020204" pitchFamily="34" charset="0"/>
              <a:cs typeface="Arial" panose="020B0604020202020204" pitchFamily="34" charset="0"/>
            </a:rPr>
            <a:t> paušál nezavedli)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4063"/>
            <a:ext cx="494665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483" y="4715723"/>
            <a:ext cx="5427291" cy="44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9188" cy="4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39187" cy="4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72"/>
            <a:ext cx="2939188" cy="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72"/>
            <a:ext cx="2939187" cy="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F4C934D-E0A5-482F-8D63-19EC5BAA14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9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938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651353" indent="-250522" algn="l" defTabSz="3938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002084" indent="-200415" algn="l" defTabSz="3938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402915" indent="-200415" algn="l" defTabSz="3938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803750" indent="-200415" algn="l" defTabSz="3938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004165" algn="l" defTabSz="8016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999" algn="l" defTabSz="8016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834" algn="l" defTabSz="8016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6665" algn="l" defTabSz="8016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HKCR-titulni_strana-uvodni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40000" y="1440000"/>
            <a:ext cx="8064000" cy="324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60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28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6-HKCR-prezentace-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492-0D8C-4235-8B58-FB1B63BEA052}" type="datetime1">
              <a:rPr lang="cs-CZ" smtClean="0"/>
              <a:t>9.6.2021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08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7-HKCR-prezentace-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F095-42D6-4208-B85A-613FF337FDA7}" type="datetime1">
              <a:rPr lang="cs-CZ" smtClean="0"/>
              <a:t>9.6.2021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1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-8-HKCR-prezentace-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2880000" cy="1260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0000" y="1440000"/>
            <a:ext cx="4824000" cy="414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880000"/>
            <a:ext cx="288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2C64-2662-4D83-9E3D-1BD4B5CBFA27}" type="datetime1">
              <a:rPr lang="cs-CZ" smtClean="0"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45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-HKCR-prezentace-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780000" y="1440000"/>
            <a:ext cx="4824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BF1-3B4A-40C4-8CF1-FBF519C90F8F}" type="datetime1">
              <a:rPr lang="cs-CZ" smtClean="0"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2880000" cy="1260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880000"/>
            <a:ext cx="288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1943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HKCR-titulni_strana-uvodni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40000" y="1440000"/>
            <a:ext cx="8064000" cy="324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60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72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-1-HKCR-prezentace-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" y="1440000"/>
            <a:ext cx="8064000" cy="2160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960000"/>
            <a:ext cx="8064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6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2-HKCR-prezentace-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880000"/>
            <a:ext cx="8064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-3-HKCR-prezentace-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39999"/>
            <a:ext cx="8064000" cy="2880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4500000"/>
            <a:ext cx="8064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63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4-HKCR-prezentace-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2880000"/>
            <a:ext cx="3888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00" y="2880000"/>
            <a:ext cx="3888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832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5-HKCR-prezentace-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999" y="2880000"/>
            <a:ext cx="3888000" cy="82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999" y="3926921"/>
            <a:ext cx="3888000" cy="16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6000" y="2880000"/>
            <a:ext cx="3887788" cy="82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6000" y="3926921"/>
            <a:ext cx="3887788" cy="16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6-HKCR-prezentace-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46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7-HKCR-prezentace-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006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-8-HKCR-prezentace-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2880000" cy="1260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0000" y="1440000"/>
            <a:ext cx="4824000" cy="414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880000"/>
            <a:ext cx="288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4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9-HKCR-prezentace-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780000" y="1440000"/>
            <a:ext cx="4824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2880000" cy="1260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880000"/>
            <a:ext cx="288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7626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HKCR-titulni_strana-uvodni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40000" y="1440000"/>
            <a:ext cx="8064000" cy="324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6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259150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8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3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6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80991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4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01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9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9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-HKCR-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0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-1-HKCR-prezentace-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" y="1440000"/>
            <a:ext cx="8064000" cy="2160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960000"/>
            <a:ext cx="8064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4121-BE10-4320-9FF7-FD5C0E6EBE99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6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2-HKCR-prezentace-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880000"/>
            <a:ext cx="8064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8BE7-13F9-4203-A056-84D5EE2C65D5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15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-3-HKCR-prezentace-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39999"/>
            <a:ext cx="8064000" cy="2880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4500000"/>
            <a:ext cx="8064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5E33-2E1A-4057-B4B2-4285E7159429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3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-HKCR-prezentace-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2880000"/>
            <a:ext cx="3888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00" y="2880000"/>
            <a:ext cx="3888000" cy="27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AB0B-0773-4DE6-92D7-7ED2DBB8C412}" type="datetime1">
              <a:rPr lang="cs-CZ" smtClean="0"/>
              <a:t>9.6.2021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6235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5-HKCR-prezentace-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8064000" cy="12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999" y="2880000"/>
            <a:ext cx="3888000" cy="82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9999" y="3926921"/>
            <a:ext cx="3888000" cy="16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6000" y="2880000"/>
            <a:ext cx="3887788" cy="82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6000" y="3926921"/>
            <a:ext cx="3887788" cy="16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8DF2-5432-4D8D-A286-CCD6C50E4EA5}" type="datetime1">
              <a:rPr lang="cs-CZ" smtClean="0"/>
              <a:t>9.6.2021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5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5760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576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5760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Přímá spojnice se šipkou 5"/>
          <p:cNvSpPr>
            <a:spLocks noChangeShapeType="1"/>
          </p:cNvSpPr>
          <p:nvPr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Přímá spojnice se šipkou 5"/>
          <p:cNvSpPr>
            <a:spLocks noChangeShapeType="1"/>
          </p:cNvSpPr>
          <p:nvPr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1"/>
            <a:ext cx="2772000" cy="7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5760000"/>
            <a:ext cx="18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0E1-9773-4E25-9235-956110A12A1A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92000" y="5760000"/>
            <a:ext cx="39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00" y="5760000"/>
            <a:ext cx="18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Přímá spojnice se šipkou 5"/>
          <p:cNvSpPr>
            <a:spLocks noChangeShapeType="1"/>
          </p:cNvSpPr>
          <p:nvPr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Přímá spojnice se šipkou 5"/>
          <p:cNvSpPr>
            <a:spLocks noChangeShapeType="1"/>
          </p:cNvSpPr>
          <p:nvPr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1"/>
            <a:ext cx="2772000" cy="7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5760000"/>
            <a:ext cx="18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92000" y="5760000"/>
            <a:ext cx="39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The name of presentation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00" y="5760000"/>
            <a:ext cx="18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2772000" cy="7958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  <p:sp>
        <p:nvSpPr>
          <p:cNvPr id="10" name="Přímá spojnice se šipkou 5"/>
          <p:cNvSpPr>
            <a:spLocks noChangeShapeType="1"/>
          </p:cNvSpPr>
          <p:nvPr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Přímá spojnice se šipkou 5"/>
          <p:cNvSpPr>
            <a:spLocks noChangeShapeType="1"/>
          </p:cNvSpPr>
          <p:nvPr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5760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D098-6779-4E6A-8F05-CF25EF3A4D53}" type="datetime1">
              <a:rPr lang="cs-CZ" smtClean="0"/>
              <a:t>9.6.2021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576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5760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9906-3730-43EB-8E73-EB88017054E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2772000" cy="7958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  <p:sp>
        <p:nvSpPr>
          <p:cNvPr id="10" name="Přímá spojnice se šipkou 5"/>
          <p:cNvSpPr>
            <a:spLocks noChangeShapeType="1"/>
          </p:cNvSpPr>
          <p:nvPr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Přímá spojnice se šipkou 5"/>
          <p:cNvSpPr>
            <a:spLocks noChangeShapeType="1"/>
          </p:cNvSpPr>
          <p:nvPr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Přímá spojnice se šipkou 5"/>
          <p:cNvSpPr>
            <a:spLocks noChangeShapeType="1"/>
          </p:cNvSpPr>
          <p:nvPr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0"/>
            <a:ext cx="3602438" cy="1145953"/>
          </a:xfrm>
          <a:prstGeom prst="rect">
            <a:avLst/>
          </a:prstGeom>
        </p:spPr>
      </p:pic>
      <p:sp>
        <p:nvSpPr>
          <p:cNvPr id="14" name="Přímá spojnice se šipkou 5"/>
          <p:cNvSpPr>
            <a:spLocks noChangeShapeType="1"/>
          </p:cNvSpPr>
          <p:nvPr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se šipkou 5"/>
          <p:cNvSpPr>
            <a:spLocks noChangeShapeType="1"/>
          </p:cNvSpPr>
          <p:nvPr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9" name="Přímá spojnice se šipkou 5"/>
          <p:cNvSpPr>
            <a:spLocks noChangeShapeType="1"/>
          </p:cNvSpPr>
          <p:nvPr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2772000" cy="795803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20000" y="1440000"/>
            <a:ext cx="7704000" cy="36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5000" dirty="0">
                <a:latin typeface="+mn-lt"/>
              </a:rPr>
              <a:t>Děkujeme za pozornost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40000" y="6300000"/>
            <a:ext cx="8064000" cy="36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cs-CZ" sz="1100" b="1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Hospodářská komora České republiky </a:t>
            </a:r>
            <a:r>
              <a:rPr lang="cs-CZ" sz="11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●</a:t>
            </a:r>
            <a:r>
              <a:rPr lang="cs-CZ" sz="1100" kern="100" dirty="0">
                <a:solidFill>
                  <a:srgbClr val="76717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Florentinum (recepce A), Na Florenci 2116/15</a:t>
            </a:r>
            <a:r>
              <a:rPr lang="cs-CZ" sz="1100" b="1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●</a:t>
            </a:r>
            <a:r>
              <a:rPr lang="cs-CZ" sz="1100" kern="100" dirty="0">
                <a:solidFill>
                  <a:srgbClr val="76717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110 00 Praha 1</a:t>
            </a:r>
            <a:endParaRPr lang="cs-CZ" sz="11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1944216"/>
          </a:xfrm>
        </p:spPr>
        <p:txBody>
          <a:bodyPr/>
          <a:lstStyle/>
          <a:p>
            <a:pPr algn="ctr"/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Výsledky ankety HK ČR:</a:t>
            </a:r>
            <a:b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stravenkový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paušál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933056"/>
            <a:ext cx="8064896" cy="2160240"/>
          </a:xfrm>
        </p:spPr>
        <p:txBody>
          <a:bodyPr/>
          <a:lstStyle/>
          <a:p>
            <a:pPr marL="0" indent="0" algn="ctr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Florentinum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 11. 6. 2021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0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F6041A5-5D11-4C4B-B23D-F713FC607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741215"/>
              </p:ext>
            </p:extLst>
          </p:nvPr>
        </p:nvGraphicFramePr>
        <p:xfrm>
          <a:off x="539552" y="1124744"/>
          <a:ext cx="813690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4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73182BC-6936-455D-AF1B-CE4B43B06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87605"/>
              </p:ext>
            </p:extLst>
          </p:nvPr>
        </p:nvGraphicFramePr>
        <p:xfrm>
          <a:off x="539552" y="1124744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96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2AF02B4-E2B2-4750-9E64-F858F18E9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54539"/>
              </p:ext>
            </p:extLst>
          </p:nvPr>
        </p:nvGraphicFramePr>
        <p:xfrm>
          <a:off x="179512" y="1124744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560544"/>
      </p:ext>
    </p:extLst>
  </p:cSld>
  <p:clrMapOvr>
    <a:masterClrMapping/>
  </p:clrMapOvr>
</p:sld>
</file>

<file path=ppt/theme/theme1.xml><?xml version="1.0" encoding="utf-8"?>
<a:theme xmlns:a="http://schemas.openxmlformats.org/drawingml/2006/main" name="1-HKCR-titulni_strana_prezenta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KCR-prezenta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-HKCR-prezenta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 ČR_VZOR" id="{EE7A6967-5C1E-4A44-ACE2-199ECA93E3B3}" vid="{FA622A3C-B40B-477B-A211-A901DE366389}"/>
    </a:ext>
  </a:extLst>
</a:theme>
</file>

<file path=ppt/theme/theme4.xml><?xml version="1.0" encoding="utf-8"?>
<a:theme xmlns:a="http://schemas.openxmlformats.org/drawingml/2006/main" name="1_1-HKCR-titulni_strana_prezenta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 ČR_VZOR" id="{EE7A6967-5C1E-4A44-ACE2-199ECA93E3B3}" vid="{3B5E0EFE-3F25-4048-AAB9-91469870B037}"/>
    </a:ext>
  </a:extLst>
</a:theme>
</file>

<file path=ppt/theme/theme5.xml><?xml version="1.0" encoding="utf-8"?>
<a:theme xmlns:a="http://schemas.openxmlformats.org/drawingml/2006/main" name="3-HKCR-prezentace-závěr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 ČR_VZOR" id="{EE7A6967-5C1E-4A44-ACE2-199ECA93E3B3}" vid="{0565680B-58A4-48E6-8C6E-805E4C45C178}"/>
    </a:ext>
  </a:ext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CCC_VZOR</Template>
  <TotalTime>0</TotalTime>
  <Words>146</Words>
  <Application>Microsoft Office PowerPoint</Application>
  <PresentationFormat>Předvádění na obrazovce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1-HKCR-titulni_strana_prezentace</vt:lpstr>
      <vt:lpstr>2-HKCR-prezentace</vt:lpstr>
      <vt:lpstr>1_2-HKCR-prezentace</vt:lpstr>
      <vt:lpstr>1_1-HKCR-titulni_strana_prezentace</vt:lpstr>
      <vt:lpstr>3-HKCR-prezentace-závěr</vt:lpstr>
      <vt:lpstr>Výsledky ankety HK ČR: stravenkový paušál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2018-10-08T12:59:14Z</dcterms:created>
  <dcterms:modified xsi:type="dcterms:W3CDTF">2021-06-09T12:34:08Z</dcterms:modified>
</cp:coreProperties>
</file>